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6858000" cx="9144000"/>
  <p:notesSz cx="6858000" cy="9144000"/>
  <p:embeddedFontLst>
    <p:embeddedFont>
      <p:font typeface="Arimo"/>
      <p:regular r:id="rId41"/>
      <p:bold r:id="rId42"/>
      <p:italic r:id="rId43"/>
      <p:boldItalic r:id="rId44"/>
    </p:embeddedFont>
    <p:embeddedFont>
      <p:font typeface="Quattrocento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49" roundtripDataSignature="AMtx7mjLZLG8q/XwDg1md4B8Pcl2rMH+J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Arimo-bold.fntdata"/><Relationship Id="rId41" Type="http://schemas.openxmlformats.org/officeDocument/2006/relationships/font" Target="fonts/Arimo-regular.fntdata"/><Relationship Id="rId44" Type="http://schemas.openxmlformats.org/officeDocument/2006/relationships/font" Target="fonts/Arimo-boldItalic.fntdata"/><Relationship Id="rId43" Type="http://schemas.openxmlformats.org/officeDocument/2006/relationships/font" Target="fonts/Arimo-italic.fntdata"/><Relationship Id="rId46" Type="http://schemas.openxmlformats.org/officeDocument/2006/relationships/font" Target="fonts/QuattrocentoSans-bold.fntdata"/><Relationship Id="rId45" Type="http://schemas.openxmlformats.org/officeDocument/2006/relationships/font" Target="fonts/Quattrocento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QuattrocentoSans-boldItalic.fntdata"/><Relationship Id="rId47" Type="http://schemas.openxmlformats.org/officeDocument/2006/relationships/font" Target="fonts/QuattrocentoSans-italic.fntdata"/><Relationship Id="rId4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86" name="Google Shape;86;p1:notes"/>
          <p:cNvSpPr/>
          <p:nvPr>
            <p:ph idx="2" type="sldImg"/>
          </p:nvPr>
        </p:nvSpPr>
        <p:spPr>
          <a:xfrm>
            <a:off x="1147763" y="688975"/>
            <a:ext cx="4565650" cy="3425825"/>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 name="Google Shape;87;p1:notes"/>
          <p:cNvSpPr txBox="1"/>
          <p:nvPr>
            <p:ph idx="1" type="body"/>
          </p:nvPr>
        </p:nvSpPr>
        <p:spPr>
          <a:xfrm>
            <a:off x="915541" y="4343869"/>
            <a:ext cx="5026920" cy="4111050"/>
          </a:xfrm>
          <a:prstGeom prst="rect">
            <a:avLst/>
          </a:prstGeom>
          <a:noFill/>
          <a:ln>
            <a:noFill/>
          </a:ln>
        </p:spPr>
        <p:txBody>
          <a:bodyPr anchorCtr="0" anchor="t" bIns="44900" lIns="89850" spcFirstLastPara="1" rIns="89850" wrap="square" tIns="449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 name="Google Shape;18;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6"/>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57"/>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57"/>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5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4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8" name="Google Shape;28;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9" name="Google Shape;39;p5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 name="Shape 43"/>
        <p:cNvGrpSpPr/>
        <p:nvPr/>
      </p:nvGrpSpPr>
      <p:grpSpPr>
        <a:xfrm>
          <a:off x="0" y="0"/>
          <a:ext cx="0" cy="0"/>
          <a:chOff x="0" y="0"/>
          <a:chExt cx="0" cy="0"/>
        </a:xfrm>
      </p:grpSpPr>
      <p:sp>
        <p:nvSpPr>
          <p:cNvPr id="44" name="Google Shape;44;p5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5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6" name="Google Shape;46;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5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2" name="Google Shape;52;p5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3" name="Google Shape;53;p5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4" name="Google Shape;54;p5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5" name="Google Shape;55;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5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5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5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5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55"/>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rm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5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1" Type="http://schemas.openxmlformats.org/officeDocument/2006/relationships/image" Target="../media/image38.png"/><Relationship Id="rId10" Type="http://schemas.openxmlformats.org/officeDocument/2006/relationships/image" Target="../media/image54.png"/><Relationship Id="rId12" Type="http://schemas.openxmlformats.org/officeDocument/2006/relationships/image" Target="../media/image45.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2.png"/><Relationship Id="rId4" Type="http://schemas.openxmlformats.org/officeDocument/2006/relationships/image" Target="../media/image66.png"/><Relationship Id="rId9" Type="http://schemas.openxmlformats.org/officeDocument/2006/relationships/image" Target="../media/image46.png"/><Relationship Id="rId5" Type="http://schemas.openxmlformats.org/officeDocument/2006/relationships/image" Target="../media/image44.png"/><Relationship Id="rId6" Type="http://schemas.openxmlformats.org/officeDocument/2006/relationships/image" Target="../media/image41.png"/><Relationship Id="rId7" Type="http://schemas.openxmlformats.org/officeDocument/2006/relationships/image" Target="../media/image40.png"/><Relationship Id="rId8" Type="http://schemas.openxmlformats.org/officeDocument/2006/relationships/image" Target="../media/image5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9.png"/><Relationship Id="rId4" Type="http://schemas.openxmlformats.org/officeDocument/2006/relationships/image" Target="../media/image56.png"/><Relationship Id="rId5" Type="http://schemas.openxmlformats.org/officeDocument/2006/relationships/image" Target="../media/image43.png"/><Relationship Id="rId6" Type="http://schemas.openxmlformats.org/officeDocument/2006/relationships/image" Target="../media/image5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3.png"/></Relationships>
</file>

<file path=ppt/slides/_rels/slide25.xml.rels><?xml version="1.0" encoding="UTF-8" standalone="yes"?><Relationships xmlns="http://schemas.openxmlformats.org/package/2006/relationships"><Relationship Id="rId11" Type="http://schemas.openxmlformats.org/officeDocument/2006/relationships/hyperlink" Target="http://www.hotmail.com/" TargetMode="External"/><Relationship Id="rId10" Type="http://schemas.openxmlformats.org/officeDocument/2006/relationships/hyperlink" Target="http://www.gmail.com/" TargetMode="External"/><Relationship Id="rId12" Type="http://schemas.openxmlformats.org/officeDocument/2006/relationships/hyperlink" Target="http://docs.google.com/" TargetMode="External"/><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aws.amazon.com/ec2/" TargetMode="External"/><Relationship Id="rId4" Type="http://schemas.openxmlformats.org/officeDocument/2006/relationships/hyperlink" Target="http://aws.amazon.com/s3/" TargetMode="External"/><Relationship Id="rId9" Type="http://schemas.openxmlformats.org/officeDocument/2006/relationships/hyperlink" Target="http://www.salesforce.com/platform/" TargetMode="External"/><Relationship Id="rId5" Type="http://schemas.openxmlformats.org/officeDocument/2006/relationships/hyperlink" Target="http://www.rackspacecloud.com/cloud_hosting_products/servers" TargetMode="External"/><Relationship Id="rId6" Type="http://schemas.openxmlformats.org/officeDocument/2006/relationships/hyperlink" Target="http://www.flexiscale.com/" TargetMode="External"/><Relationship Id="rId7" Type="http://schemas.openxmlformats.org/officeDocument/2006/relationships/hyperlink" Target="http://code.google.com/appengine/" TargetMode="External"/><Relationship Id="rId8" Type="http://schemas.openxmlformats.org/officeDocument/2006/relationships/hyperlink" Target="http://www.microsoft.com/windowsazur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55.png"/><Relationship Id="rId4" Type="http://schemas.openxmlformats.org/officeDocument/2006/relationships/image" Target="../media/image58.png"/><Relationship Id="rId5" Type="http://schemas.openxmlformats.org/officeDocument/2006/relationships/image" Target="../media/image60.png"/><Relationship Id="rId6" Type="http://schemas.openxmlformats.org/officeDocument/2006/relationships/image" Target="../media/image6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36.png"/><Relationship Id="rId7" Type="http://schemas.openxmlformats.org/officeDocument/2006/relationships/image" Target="../media/image19.png"/><Relationship Id="rId8" Type="http://schemas.openxmlformats.org/officeDocument/2006/relationships/image" Target="../media/image26.png"/></Relationships>
</file>

<file path=ppt/slides/_rels/slide9.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20.png"/><Relationship Id="rId13" Type="http://schemas.openxmlformats.org/officeDocument/2006/relationships/image" Target="../media/image30.png"/><Relationship Id="rId12"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7.png"/><Relationship Id="rId9" Type="http://schemas.openxmlformats.org/officeDocument/2006/relationships/image" Target="../media/image22.png"/><Relationship Id="rId15" Type="http://schemas.openxmlformats.org/officeDocument/2006/relationships/image" Target="../media/image39.png"/><Relationship Id="rId14" Type="http://schemas.openxmlformats.org/officeDocument/2006/relationships/image" Target="../media/image37.png"/><Relationship Id="rId17" Type="http://schemas.openxmlformats.org/officeDocument/2006/relationships/image" Target="../media/image28.png"/><Relationship Id="rId16" Type="http://schemas.openxmlformats.org/officeDocument/2006/relationships/image" Target="../media/image33.png"/><Relationship Id="rId5" Type="http://schemas.openxmlformats.org/officeDocument/2006/relationships/image" Target="../media/image24.png"/><Relationship Id="rId19" Type="http://schemas.openxmlformats.org/officeDocument/2006/relationships/image" Target="../media/image35.png"/><Relationship Id="rId6" Type="http://schemas.openxmlformats.org/officeDocument/2006/relationships/image" Target="../media/image21.png"/><Relationship Id="rId18" Type="http://schemas.openxmlformats.org/officeDocument/2006/relationships/image" Target="../media/image31.png"/><Relationship Id="rId7" Type="http://schemas.openxmlformats.org/officeDocument/2006/relationships/image" Target="../media/image17.png"/><Relationship Id="rId8"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ph type="title"/>
          </p:nvPr>
        </p:nvSpPr>
        <p:spPr>
          <a:xfrm>
            <a:off x="304800" y="2362200"/>
            <a:ext cx="8763000" cy="838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lang="en-US" sz="3959"/>
              <a:t>Introduction to Big Data </a:t>
            </a:r>
            <a:br>
              <a:rPr lang="en-US" sz="3959"/>
            </a:br>
            <a:endParaRPr sz="3959"/>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lang="en-US" sz="3959"/>
              <a:t>Velocity (Speed)</a:t>
            </a:r>
            <a:br>
              <a:rPr lang="en-US" sz="3959">
                <a:solidFill>
                  <a:srgbClr val="0000FF"/>
                </a:solidFill>
              </a:rPr>
            </a:br>
            <a:endParaRPr sz="3959"/>
          </a:p>
        </p:txBody>
      </p:sp>
      <p:sp>
        <p:nvSpPr>
          <p:cNvPr id="229" name="Google Shape;229;p10"/>
          <p:cNvSpPr txBox="1"/>
          <p:nvPr>
            <p:ph idx="1" type="body"/>
          </p:nvPr>
        </p:nvSpPr>
        <p:spPr>
          <a:xfrm>
            <a:off x="466244" y="1768251"/>
            <a:ext cx="8231609" cy="429727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US"/>
              <a:t>Data is begin generated fast and need to be processed fast</a:t>
            </a:r>
            <a:endParaRPr/>
          </a:p>
          <a:p>
            <a:pPr indent="-342900" lvl="0" marL="342900" rtl="0" algn="l">
              <a:lnSpc>
                <a:spcPct val="90000"/>
              </a:lnSpc>
              <a:spcBef>
                <a:spcPts val="640"/>
              </a:spcBef>
              <a:spcAft>
                <a:spcPts val="0"/>
              </a:spcAft>
              <a:buClr>
                <a:schemeClr val="dk1"/>
              </a:buClr>
              <a:buSzPts val="3200"/>
              <a:buChar char="•"/>
            </a:pPr>
            <a:r>
              <a:rPr lang="en-US"/>
              <a:t>Online Data Analytics</a:t>
            </a:r>
            <a:endParaRPr/>
          </a:p>
          <a:p>
            <a:pPr indent="-342900" lvl="0" marL="342900" rtl="0" algn="l">
              <a:lnSpc>
                <a:spcPct val="90000"/>
              </a:lnSpc>
              <a:spcBef>
                <a:spcPts val="640"/>
              </a:spcBef>
              <a:spcAft>
                <a:spcPts val="0"/>
              </a:spcAft>
              <a:buClr>
                <a:schemeClr val="dk1"/>
              </a:buClr>
              <a:buSzPts val="3200"/>
              <a:buChar char="•"/>
            </a:pPr>
            <a:r>
              <a:rPr lang="en-US"/>
              <a:t>Late decisions 🡺 missing opportunities</a:t>
            </a:r>
            <a:endParaRPr/>
          </a:p>
          <a:p>
            <a:pPr indent="-342900" lvl="0" marL="342900" rtl="0" algn="l">
              <a:lnSpc>
                <a:spcPct val="90000"/>
              </a:lnSpc>
              <a:spcBef>
                <a:spcPts val="640"/>
              </a:spcBef>
              <a:spcAft>
                <a:spcPts val="0"/>
              </a:spcAft>
              <a:buClr>
                <a:srgbClr val="800000"/>
              </a:buClr>
              <a:buSzPts val="3200"/>
              <a:buChar char="•"/>
            </a:pPr>
            <a:r>
              <a:rPr b="1" lang="en-US">
                <a:solidFill>
                  <a:srgbClr val="800000"/>
                </a:solidFill>
              </a:rPr>
              <a:t>Examples</a:t>
            </a:r>
            <a:endParaRPr b="1">
              <a:solidFill>
                <a:srgbClr val="800000"/>
              </a:solidFill>
            </a:endParaRPr>
          </a:p>
          <a:p>
            <a:pPr indent="-285750" lvl="1" marL="742950" rtl="0" algn="l">
              <a:lnSpc>
                <a:spcPct val="90000"/>
              </a:lnSpc>
              <a:spcBef>
                <a:spcPts val="380"/>
              </a:spcBef>
              <a:spcAft>
                <a:spcPts val="0"/>
              </a:spcAft>
              <a:buClr>
                <a:srgbClr val="0000FF"/>
              </a:buClr>
              <a:buSzPts val="1900"/>
              <a:buChar char="–"/>
            </a:pPr>
            <a:r>
              <a:rPr b="1" lang="en-US" sz="1900">
                <a:solidFill>
                  <a:srgbClr val="0000FF"/>
                </a:solidFill>
              </a:rPr>
              <a:t>E-Promotions: </a:t>
            </a:r>
            <a:r>
              <a:rPr lang="en-US" sz="1900"/>
              <a:t>Based on your current location, your purchase history, what you like 🡺 send promotions right now for store next to you</a:t>
            </a:r>
            <a:endParaRPr/>
          </a:p>
          <a:p>
            <a:pPr indent="-165100" lvl="1" marL="742950" rtl="0" algn="l">
              <a:lnSpc>
                <a:spcPct val="90000"/>
              </a:lnSpc>
              <a:spcBef>
                <a:spcPts val="380"/>
              </a:spcBef>
              <a:spcAft>
                <a:spcPts val="0"/>
              </a:spcAft>
              <a:buClr>
                <a:schemeClr val="dk1"/>
              </a:buClr>
              <a:buSzPts val="1900"/>
              <a:buNone/>
            </a:pPr>
            <a:r>
              <a:t/>
            </a:r>
            <a:endParaRPr sz="1900"/>
          </a:p>
          <a:p>
            <a:pPr indent="-285750" lvl="1" marL="742950" rtl="0" algn="l">
              <a:lnSpc>
                <a:spcPct val="90000"/>
              </a:lnSpc>
              <a:spcBef>
                <a:spcPts val="380"/>
              </a:spcBef>
              <a:spcAft>
                <a:spcPts val="0"/>
              </a:spcAft>
              <a:buClr>
                <a:srgbClr val="0000FF"/>
              </a:buClr>
              <a:buSzPts val="1900"/>
              <a:buChar char="–"/>
            </a:pPr>
            <a:r>
              <a:rPr b="1" lang="en-US" sz="1900">
                <a:solidFill>
                  <a:srgbClr val="0000FF"/>
                </a:solidFill>
              </a:rPr>
              <a:t>Healthcare monitoring: </a:t>
            </a:r>
            <a:r>
              <a:rPr lang="en-US" sz="1900"/>
              <a:t>sensors monitoring your activities and body  🡺 any abnormal measurements require immediate reaction</a:t>
            </a:r>
            <a:endParaRPr sz="1900"/>
          </a:p>
        </p:txBody>
      </p:sp>
      <p:pic>
        <p:nvPicPr>
          <p:cNvPr id="230" name="Google Shape;230;p10"/>
          <p:cNvPicPr preferRelativeResize="0"/>
          <p:nvPr/>
        </p:nvPicPr>
        <p:blipFill rotWithShape="1">
          <a:blip r:embed="rId3">
            <a:alphaModFix/>
          </a:blip>
          <a:srcRect b="0" l="0" r="0" t="0"/>
          <a:stretch/>
        </p:blipFill>
        <p:spPr>
          <a:xfrm>
            <a:off x="7543800" y="2295602"/>
            <a:ext cx="1263656" cy="1385576"/>
          </a:xfrm>
          <a:prstGeom prst="rect">
            <a:avLst/>
          </a:prstGeom>
          <a:noFill/>
          <a:ln>
            <a:noFill/>
          </a:ln>
        </p:spPr>
      </p:pic>
      <p:sp>
        <p:nvSpPr>
          <p:cNvPr id="231" name="Google Shape;23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Real-time/Fast Data</a:t>
            </a:r>
            <a:endParaRPr/>
          </a:p>
        </p:txBody>
      </p:sp>
      <p:grpSp>
        <p:nvGrpSpPr>
          <p:cNvPr id="237" name="Google Shape;237;p11"/>
          <p:cNvGrpSpPr/>
          <p:nvPr/>
        </p:nvGrpSpPr>
        <p:grpSpPr>
          <a:xfrm>
            <a:off x="320661" y="1694798"/>
            <a:ext cx="2724724" cy="2202150"/>
            <a:chOff x="320661" y="1694798"/>
            <a:chExt cx="2724724" cy="2202150"/>
          </a:xfrm>
        </p:grpSpPr>
        <p:pic>
          <p:nvPicPr>
            <p:cNvPr descr="Screen shot 2013-01-13 at 5.24.36 PM.png" id="238" name="Google Shape;238;p11"/>
            <p:cNvPicPr preferRelativeResize="0"/>
            <p:nvPr/>
          </p:nvPicPr>
          <p:blipFill rotWithShape="1">
            <a:blip r:embed="rId3">
              <a:alphaModFix/>
            </a:blip>
            <a:srcRect b="0" l="0" r="0" t="0"/>
            <a:stretch/>
          </p:blipFill>
          <p:spPr>
            <a:xfrm>
              <a:off x="929973" y="1694798"/>
              <a:ext cx="1092761" cy="1806907"/>
            </a:xfrm>
            <a:prstGeom prst="rect">
              <a:avLst/>
            </a:prstGeom>
            <a:noFill/>
            <a:ln>
              <a:noFill/>
            </a:ln>
          </p:spPr>
        </p:pic>
        <p:sp>
          <p:nvSpPr>
            <p:cNvPr id="239" name="Google Shape;239;p11"/>
            <p:cNvSpPr txBox="1"/>
            <p:nvPr/>
          </p:nvSpPr>
          <p:spPr>
            <a:xfrm>
              <a:off x="320661" y="3312172"/>
              <a:ext cx="2724724" cy="584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800000"/>
                  </a:solidFill>
                  <a:latin typeface="Calibri"/>
                  <a:ea typeface="Calibri"/>
                  <a:cs typeface="Calibri"/>
                  <a:sym typeface="Calibri"/>
                </a:rPr>
                <a:t>Social media and networks</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(all of us are generating data)</a:t>
              </a:r>
              <a:endParaRPr sz="1600">
                <a:solidFill>
                  <a:schemeClr val="dk1"/>
                </a:solidFill>
                <a:latin typeface="Calibri"/>
                <a:ea typeface="Calibri"/>
                <a:cs typeface="Calibri"/>
                <a:sym typeface="Calibri"/>
              </a:endParaRPr>
            </a:p>
          </p:txBody>
        </p:sp>
      </p:grpSp>
      <p:grpSp>
        <p:nvGrpSpPr>
          <p:cNvPr id="240" name="Google Shape;240;p11"/>
          <p:cNvGrpSpPr/>
          <p:nvPr/>
        </p:nvGrpSpPr>
        <p:grpSpPr>
          <a:xfrm>
            <a:off x="3047431" y="1677257"/>
            <a:ext cx="2791218" cy="2266489"/>
            <a:chOff x="3047431" y="1677257"/>
            <a:chExt cx="2791218" cy="2266489"/>
          </a:xfrm>
        </p:grpSpPr>
        <p:pic>
          <p:nvPicPr>
            <p:cNvPr id="241" name="Google Shape;241;p11"/>
            <p:cNvPicPr preferRelativeResize="0"/>
            <p:nvPr/>
          </p:nvPicPr>
          <p:blipFill rotWithShape="1">
            <a:blip r:embed="rId4">
              <a:alphaModFix/>
            </a:blip>
            <a:srcRect b="0" l="0" r="0" t="0"/>
            <a:stretch/>
          </p:blipFill>
          <p:spPr>
            <a:xfrm>
              <a:off x="4641644" y="1868931"/>
              <a:ext cx="994591" cy="671289"/>
            </a:xfrm>
            <a:prstGeom prst="rect">
              <a:avLst/>
            </a:prstGeom>
            <a:noFill/>
            <a:ln>
              <a:noFill/>
            </a:ln>
          </p:spPr>
        </p:pic>
        <p:pic>
          <p:nvPicPr>
            <p:cNvPr id="242" name="Google Shape;242;p11"/>
            <p:cNvPicPr preferRelativeResize="0"/>
            <p:nvPr/>
          </p:nvPicPr>
          <p:blipFill rotWithShape="1">
            <a:blip r:embed="rId5">
              <a:alphaModFix/>
            </a:blip>
            <a:srcRect b="0" l="0" r="0" t="0"/>
            <a:stretch/>
          </p:blipFill>
          <p:spPr>
            <a:xfrm>
              <a:off x="3841011" y="1868931"/>
              <a:ext cx="800633" cy="671289"/>
            </a:xfrm>
            <a:prstGeom prst="rect">
              <a:avLst/>
            </a:prstGeom>
            <a:noFill/>
            <a:ln>
              <a:noFill/>
            </a:ln>
          </p:spPr>
        </p:pic>
        <p:pic>
          <p:nvPicPr>
            <p:cNvPr id="243" name="Google Shape;243;p11"/>
            <p:cNvPicPr preferRelativeResize="0"/>
            <p:nvPr/>
          </p:nvPicPr>
          <p:blipFill rotWithShape="1">
            <a:blip r:embed="rId6">
              <a:alphaModFix/>
            </a:blip>
            <a:srcRect b="0" l="0" r="0" t="0"/>
            <a:stretch/>
          </p:blipFill>
          <p:spPr>
            <a:xfrm>
              <a:off x="4651715" y="2540220"/>
              <a:ext cx="984520" cy="747822"/>
            </a:xfrm>
            <a:prstGeom prst="rect">
              <a:avLst/>
            </a:prstGeom>
            <a:noFill/>
            <a:ln>
              <a:noFill/>
            </a:ln>
          </p:spPr>
        </p:pic>
        <p:pic>
          <p:nvPicPr>
            <p:cNvPr id="244" name="Google Shape;244;p11"/>
            <p:cNvPicPr preferRelativeResize="0"/>
            <p:nvPr/>
          </p:nvPicPr>
          <p:blipFill rotWithShape="1">
            <a:blip r:embed="rId7">
              <a:alphaModFix/>
            </a:blip>
            <a:srcRect b="0" l="0" r="0" t="0"/>
            <a:stretch/>
          </p:blipFill>
          <p:spPr>
            <a:xfrm>
              <a:off x="3047431" y="1677257"/>
              <a:ext cx="691475" cy="968065"/>
            </a:xfrm>
            <a:prstGeom prst="rect">
              <a:avLst/>
            </a:prstGeom>
            <a:noFill/>
            <a:ln>
              <a:noFill/>
            </a:ln>
          </p:spPr>
        </p:pic>
        <p:pic>
          <p:nvPicPr>
            <p:cNvPr id="245" name="Google Shape;245;p11"/>
            <p:cNvPicPr preferRelativeResize="0"/>
            <p:nvPr/>
          </p:nvPicPr>
          <p:blipFill rotWithShape="1">
            <a:blip r:embed="rId8">
              <a:alphaModFix/>
            </a:blip>
            <a:srcRect b="0" l="0" r="0" t="0"/>
            <a:stretch/>
          </p:blipFill>
          <p:spPr>
            <a:xfrm>
              <a:off x="3492577" y="2540220"/>
              <a:ext cx="1149067" cy="747822"/>
            </a:xfrm>
            <a:prstGeom prst="rect">
              <a:avLst/>
            </a:prstGeom>
            <a:noFill/>
            <a:ln>
              <a:noFill/>
            </a:ln>
          </p:spPr>
        </p:pic>
        <p:sp>
          <p:nvSpPr>
            <p:cNvPr id="246" name="Google Shape;246;p11"/>
            <p:cNvSpPr txBox="1"/>
            <p:nvPr/>
          </p:nvSpPr>
          <p:spPr>
            <a:xfrm>
              <a:off x="3289353" y="3358970"/>
              <a:ext cx="2549296" cy="584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800000"/>
                  </a:solidFill>
                  <a:latin typeface="Calibri"/>
                  <a:ea typeface="Calibri"/>
                  <a:cs typeface="Calibri"/>
                  <a:sym typeface="Calibri"/>
                </a:rPr>
                <a:t>Scientific instruments</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(collecting all sorts of data) </a:t>
              </a:r>
              <a:endParaRPr sz="1600">
                <a:solidFill>
                  <a:schemeClr val="dk1"/>
                </a:solidFill>
                <a:latin typeface="Calibri"/>
                <a:ea typeface="Calibri"/>
                <a:cs typeface="Calibri"/>
                <a:sym typeface="Calibri"/>
              </a:endParaRPr>
            </a:p>
          </p:txBody>
        </p:sp>
      </p:grpSp>
      <p:grpSp>
        <p:nvGrpSpPr>
          <p:cNvPr id="247" name="Google Shape;247;p11"/>
          <p:cNvGrpSpPr/>
          <p:nvPr/>
        </p:nvGrpSpPr>
        <p:grpSpPr>
          <a:xfrm>
            <a:off x="6115278" y="1765168"/>
            <a:ext cx="2957260" cy="1359828"/>
            <a:chOff x="6115278" y="1765168"/>
            <a:chExt cx="2957260" cy="1359828"/>
          </a:xfrm>
        </p:grpSpPr>
        <p:pic>
          <p:nvPicPr>
            <p:cNvPr id="248" name="Google Shape;248;p11"/>
            <p:cNvPicPr preferRelativeResize="0"/>
            <p:nvPr/>
          </p:nvPicPr>
          <p:blipFill rotWithShape="1">
            <a:blip r:embed="rId9">
              <a:alphaModFix/>
            </a:blip>
            <a:srcRect b="0" l="0" r="0" t="0"/>
            <a:stretch/>
          </p:blipFill>
          <p:spPr>
            <a:xfrm>
              <a:off x="7575339" y="1765168"/>
              <a:ext cx="797063" cy="797063"/>
            </a:xfrm>
            <a:prstGeom prst="rect">
              <a:avLst/>
            </a:prstGeom>
            <a:noFill/>
            <a:ln>
              <a:noFill/>
            </a:ln>
          </p:spPr>
        </p:pic>
        <p:pic>
          <p:nvPicPr>
            <p:cNvPr id="249" name="Google Shape;249;p11"/>
            <p:cNvPicPr preferRelativeResize="0"/>
            <p:nvPr/>
          </p:nvPicPr>
          <p:blipFill rotWithShape="1">
            <a:blip r:embed="rId10">
              <a:alphaModFix/>
            </a:blip>
            <a:srcRect b="0" l="0" r="0" t="0"/>
            <a:stretch/>
          </p:blipFill>
          <p:spPr>
            <a:xfrm>
              <a:off x="6697879" y="1766568"/>
              <a:ext cx="877460" cy="795663"/>
            </a:xfrm>
            <a:prstGeom prst="rect">
              <a:avLst/>
            </a:prstGeom>
            <a:noFill/>
            <a:ln>
              <a:noFill/>
            </a:ln>
          </p:spPr>
        </p:pic>
        <p:sp>
          <p:nvSpPr>
            <p:cNvPr id="250" name="Google Shape;250;p11"/>
            <p:cNvSpPr txBox="1"/>
            <p:nvPr/>
          </p:nvSpPr>
          <p:spPr>
            <a:xfrm>
              <a:off x="6115278" y="2540220"/>
              <a:ext cx="2957260" cy="584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800000"/>
                  </a:solidFill>
                  <a:latin typeface="Calibri"/>
                  <a:ea typeface="Calibri"/>
                  <a:cs typeface="Calibri"/>
                  <a:sym typeface="Calibri"/>
                </a:rPr>
                <a:t>Mobile devices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(tracking all objects all the time)</a:t>
              </a:r>
              <a:endParaRPr sz="1600">
                <a:solidFill>
                  <a:schemeClr val="dk1"/>
                </a:solidFill>
                <a:latin typeface="Calibri"/>
                <a:ea typeface="Calibri"/>
                <a:cs typeface="Calibri"/>
                <a:sym typeface="Calibri"/>
              </a:endParaRPr>
            </a:p>
          </p:txBody>
        </p:sp>
      </p:grpSp>
      <p:grpSp>
        <p:nvGrpSpPr>
          <p:cNvPr id="251" name="Google Shape;251;p11"/>
          <p:cNvGrpSpPr/>
          <p:nvPr/>
        </p:nvGrpSpPr>
        <p:grpSpPr>
          <a:xfrm>
            <a:off x="5859696" y="3469326"/>
            <a:ext cx="3161506" cy="1228153"/>
            <a:chOff x="5859696" y="3469326"/>
            <a:chExt cx="3161506" cy="1228153"/>
          </a:xfrm>
        </p:grpSpPr>
        <p:pic>
          <p:nvPicPr>
            <p:cNvPr id="252" name="Google Shape;252;p11"/>
            <p:cNvPicPr preferRelativeResize="0"/>
            <p:nvPr/>
          </p:nvPicPr>
          <p:blipFill rotWithShape="1">
            <a:blip r:embed="rId11">
              <a:alphaModFix/>
            </a:blip>
            <a:srcRect b="0" l="0" r="0" t="0"/>
            <a:stretch/>
          </p:blipFill>
          <p:spPr>
            <a:xfrm>
              <a:off x="6369098" y="3501410"/>
              <a:ext cx="984502" cy="640989"/>
            </a:xfrm>
            <a:prstGeom prst="rect">
              <a:avLst/>
            </a:prstGeom>
            <a:noFill/>
            <a:ln>
              <a:noFill/>
            </a:ln>
          </p:spPr>
        </p:pic>
        <p:pic>
          <p:nvPicPr>
            <p:cNvPr id="253" name="Google Shape;253;p11"/>
            <p:cNvPicPr preferRelativeResize="0"/>
            <p:nvPr/>
          </p:nvPicPr>
          <p:blipFill rotWithShape="1">
            <a:blip r:embed="rId12">
              <a:alphaModFix/>
            </a:blip>
            <a:srcRect b="0" l="0" r="0" t="0"/>
            <a:stretch/>
          </p:blipFill>
          <p:spPr>
            <a:xfrm>
              <a:off x="7353600" y="3469326"/>
              <a:ext cx="1143056" cy="643377"/>
            </a:xfrm>
            <a:prstGeom prst="rect">
              <a:avLst/>
            </a:prstGeom>
            <a:noFill/>
            <a:ln>
              <a:noFill/>
            </a:ln>
          </p:spPr>
        </p:pic>
        <p:sp>
          <p:nvSpPr>
            <p:cNvPr id="254" name="Google Shape;254;p11"/>
            <p:cNvSpPr txBox="1"/>
            <p:nvPr/>
          </p:nvSpPr>
          <p:spPr>
            <a:xfrm>
              <a:off x="5859696" y="4112703"/>
              <a:ext cx="3161506" cy="584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800000"/>
                  </a:solidFill>
                  <a:latin typeface="Calibri"/>
                  <a:ea typeface="Calibri"/>
                  <a:cs typeface="Calibri"/>
                  <a:sym typeface="Calibri"/>
                </a:rPr>
                <a:t>Sensor technology and networks</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(measuring all kinds of data) </a:t>
              </a:r>
              <a:endParaRPr sz="1600">
                <a:solidFill>
                  <a:schemeClr val="dk1"/>
                </a:solidFill>
                <a:latin typeface="Calibri"/>
                <a:ea typeface="Calibri"/>
                <a:cs typeface="Calibri"/>
                <a:sym typeface="Calibri"/>
              </a:endParaRPr>
            </a:p>
          </p:txBody>
        </p:sp>
      </p:grpSp>
      <p:sp>
        <p:nvSpPr>
          <p:cNvPr id="255" name="Google Shape;255;p11"/>
          <p:cNvSpPr txBox="1"/>
          <p:nvPr>
            <p:ph idx="1" type="body"/>
          </p:nvPr>
        </p:nvSpPr>
        <p:spPr>
          <a:xfrm>
            <a:off x="425331" y="4985478"/>
            <a:ext cx="8071325" cy="1329316"/>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1760"/>
              <a:buChar char="•"/>
            </a:pPr>
            <a:r>
              <a:rPr lang="en-US" sz="1760"/>
              <a:t>The progress and innovation is no longer hindered by the ability to collect data</a:t>
            </a:r>
            <a:endParaRPr/>
          </a:p>
          <a:p>
            <a:pPr indent="-342900" lvl="0" marL="342900" rtl="0" algn="l">
              <a:lnSpc>
                <a:spcPct val="100000"/>
              </a:lnSpc>
              <a:spcBef>
                <a:spcPts val="352"/>
              </a:spcBef>
              <a:spcAft>
                <a:spcPts val="0"/>
              </a:spcAft>
              <a:buClr>
                <a:schemeClr val="dk1"/>
              </a:buClr>
              <a:buSzPts val="1760"/>
              <a:buChar char="•"/>
            </a:pPr>
            <a:r>
              <a:rPr lang="en-US" sz="1760"/>
              <a:t>But, by the ability to manage, analyze, summarize, visualize, and discover knowledge from the collected data in a timely manner and in a scalable fashion</a:t>
            </a:r>
            <a:endParaRPr sz="1760"/>
          </a:p>
        </p:txBody>
      </p:sp>
      <p:sp>
        <p:nvSpPr>
          <p:cNvPr id="256" name="Google Shape;256;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5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5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0" st="0"/>
                                            </p:txEl>
                                          </p:spTgt>
                                        </p:tgtEl>
                                        <p:attrNameLst>
                                          <p:attrName>style.visibility</p:attrName>
                                        </p:attrNameLst>
                                      </p:cBhvr>
                                      <p:to>
                                        <p:strVal val="visible"/>
                                      </p:to>
                                    </p:set>
                                    <p:animEffect filter="fade" transition="in">
                                      <p:cBhvr>
                                        <p:cTn dur="500"/>
                                        <p:tgtEl>
                                          <p:spTgt spid="2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1" st="1"/>
                                            </p:txEl>
                                          </p:spTgt>
                                        </p:tgtEl>
                                        <p:attrNameLst>
                                          <p:attrName>style.visibility</p:attrName>
                                        </p:attrNameLst>
                                      </p:cBhvr>
                                      <p:to>
                                        <p:strVal val="visible"/>
                                      </p:to>
                                    </p:set>
                                    <p:animEffect filter="fade" transition="in">
                                      <p:cBhvr>
                                        <p:cTn dur="500"/>
                                        <p:tgtEl>
                                          <p:spTgt spid="25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12"/>
          <p:cNvPicPr preferRelativeResize="0"/>
          <p:nvPr/>
        </p:nvPicPr>
        <p:blipFill rotWithShape="1">
          <a:blip r:embed="rId3">
            <a:alphaModFix/>
          </a:blip>
          <a:srcRect b="0" l="0" r="0" t="0"/>
          <a:stretch/>
        </p:blipFill>
        <p:spPr>
          <a:xfrm>
            <a:off x="3251200" y="1803399"/>
            <a:ext cx="2476500" cy="2476500"/>
          </a:xfrm>
          <a:prstGeom prst="rect">
            <a:avLst/>
          </a:prstGeom>
          <a:noFill/>
          <a:ln>
            <a:noFill/>
          </a:ln>
        </p:spPr>
      </p:pic>
      <p:sp>
        <p:nvSpPr>
          <p:cNvPr id="262" name="Google Shape;262;p12"/>
          <p:cNvSpPr txBox="1"/>
          <p:nvPr/>
        </p:nvSpPr>
        <p:spPr>
          <a:xfrm>
            <a:off x="469236" y="368300"/>
            <a:ext cx="8229600" cy="622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800"/>
              <a:buFont typeface="Calibri"/>
              <a:buNone/>
            </a:pPr>
            <a:r>
              <a:rPr b="1" lang="en-US" sz="2800">
                <a:solidFill>
                  <a:schemeClr val="dk1"/>
                </a:solidFill>
                <a:latin typeface="Calibri"/>
                <a:ea typeface="Calibri"/>
                <a:cs typeface="Calibri"/>
                <a:sym typeface="Calibri"/>
              </a:rPr>
              <a:t>Real-Time Analytics/Decision Requirement</a:t>
            </a:r>
            <a:endParaRPr b="1" sz="2800">
              <a:solidFill>
                <a:schemeClr val="dk1"/>
              </a:solidFill>
              <a:latin typeface="Calibri"/>
              <a:ea typeface="Calibri"/>
              <a:cs typeface="Calibri"/>
              <a:sym typeface="Calibri"/>
            </a:endParaRPr>
          </a:p>
        </p:txBody>
      </p:sp>
      <p:sp>
        <p:nvSpPr>
          <p:cNvPr id="263" name="Google Shape;263;p12"/>
          <p:cNvSpPr/>
          <p:nvPr/>
        </p:nvSpPr>
        <p:spPr>
          <a:xfrm>
            <a:off x="1701800" y="1371599"/>
            <a:ext cx="2222500" cy="1790700"/>
          </a:xfrm>
          <a:prstGeom prst="cloud">
            <a:avLst/>
          </a:prstGeom>
          <a:solidFill>
            <a:srgbClr val="D8D8D8"/>
          </a:solidFill>
          <a:ln cap="flat" cmpd="sng" w="9525">
            <a:solidFill>
              <a:srgbClr val="A6A6A6"/>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 name="Google Shape;264;p12"/>
          <p:cNvSpPr/>
          <p:nvPr/>
        </p:nvSpPr>
        <p:spPr>
          <a:xfrm>
            <a:off x="5201108" y="1358899"/>
            <a:ext cx="2222500" cy="1790700"/>
          </a:xfrm>
          <a:prstGeom prst="cloud">
            <a:avLst/>
          </a:prstGeom>
          <a:solidFill>
            <a:srgbClr val="D8D8D8"/>
          </a:solidFill>
          <a:ln cap="flat" cmpd="sng" w="9525">
            <a:solidFill>
              <a:srgbClr val="A6A6A6"/>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Google Shape;265;p12"/>
          <p:cNvSpPr/>
          <p:nvPr/>
        </p:nvSpPr>
        <p:spPr>
          <a:xfrm>
            <a:off x="5880100" y="3132781"/>
            <a:ext cx="2222500" cy="1790700"/>
          </a:xfrm>
          <a:prstGeom prst="cloud">
            <a:avLst/>
          </a:prstGeom>
          <a:solidFill>
            <a:srgbClr val="D8D8D8"/>
          </a:solidFill>
          <a:ln cap="flat" cmpd="sng" w="9525">
            <a:solidFill>
              <a:srgbClr val="A5A5A5"/>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 name="Google Shape;266;p12"/>
          <p:cNvSpPr txBox="1"/>
          <p:nvPr/>
        </p:nvSpPr>
        <p:spPr>
          <a:xfrm>
            <a:off x="3715223" y="3469331"/>
            <a:ext cx="163378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Customer</a:t>
            </a:r>
            <a:endParaRPr b="1" sz="2800">
              <a:solidFill>
                <a:schemeClr val="lt1"/>
              </a:solidFill>
              <a:latin typeface="Calibri"/>
              <a:ea typeface="Calibri"/>
              <a:cs typeface="Calibri"/>
              <a:sym typeface="Calibri"/>
            </a:endParaRPr>
          </a:p>
        </p:txBody>
      </p:sp>
      <p:sp>
        <p:nvSpPr>
          <p:cNvPr id="267" name="Google Shape;267;p12"/>
          <p:cNvSpPr/>
          <p:nvPr/>
        </p:nvSpPr>
        <p:spPr>
          <a:xfrm>
            <a:off x="4203700" y="2031999"/>
            <a:ext cx="635000" cy="459264"/>
          </a:xfrm>
          <a:prstGeom prst="cloud">
            <a:avLst/>
          </a:prstGeom>
          <a:solidFill>
            <a:srgbClr val="D8D8D8"/>
          </a:solidFill>
          <a:ln cap="flat" cmpd="sng" w="9525">
            <a:solidFill>
              <a:srgbClr val="A5A5A5"/>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 name="Google Shape;268;p12"/>
          <p:cNvSpPr txBox="1"/>
          <p:nvPr/>
        </p:nvSpPr>
        <p:spPr>
          <a:xfrm>
            <a:off x="4203700" y="2083831"/>
            <a:ext cx="62970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900">
                <a:solidFill>
                  <a:schemeClr val="dk1"/>
                </a:solidFill>
                <a:latin typeface="Calibri"/>
                <a:ea typeface="Calibri"/>
                <a:cs typeface="Calibri"/>
                <a:sym typeface="Calibri"/>
              </a:rPr>
              <a:t>Influence</a:t>
            </a:r>
            <a:endParaRPr/>
          </a:p>
          <a:p>
            <a:pPr indent="0" lvl="0" marL="0" marR="0" rtl="0" algn="ctr">
              <a:spcBef>
                <a:spcPts val="0"/>
              </a:spcBef>
              <a:spcAft>
                <a:spcPts val="0"/>
              </a:spcAft>
              <a:buNone/>
            </a:pPr>
            <a:r>
              <a:rPr b="1" lang="en-US" sz="900">
                <a:solidFill>
                  <a:schemeClr val="dk1"/>
                </a:solidFill>
                <a:latin typeface="Calibri"/>
                <a:ea typeface="Calibri"/>
                <a:cs typeface="Calibri"/>
                <a:sym typeface="Calibri"/>
              </a:rPr>
              <a:t>Behavior</a:t>
            </a:r>
            <a:endParaRPr b="1" sz="900">
              <a:solidFill>
                <a:schemeClr val="dk1"/>
              </a:solidFill>
              <a:latin typeface="Calibri"/>
              <a:ea typeface="Calibri"/>
              <a:cs typeface="Calibri"/>
              <a:sym typeface="Calibri"/>
            </a:endParaRPr>
          </a:p>
        </p:txBody>
      </p:sp>
      <p:sp>
        <p:nvSpPr>
          <p:cNvPr id="269" name="Google Shape;269;p12"/>
          <p:cNvSpPr/>
          <p:nvPr/>
        </p:nvSpPr>
        <p:spPr>
          <a:xfrm>
            <a:off x="3378200" y="4365603"/>
            <a:ext cx="2222500" cy="1790700"/>
          </a:xfrm>
          <a:prstGeom prst="cloud">
            <a:avLst/>
          </a:prstGeom>
          <a:solidFill>
            <a:srgbClr val="D8D8D8"/>
          </a:solidFill>
          <a:ln cap="flat" cmpd="sng" w="9525">
            <a:solidFill>
              <a:srgbClr val="A6A6A6"/>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0" name="Google Shape;270;p12"/>
          <p:cNvSpPr txBox="1"/>
          <p:nvPr/>
        </p:nvSpPr>
        <p:spPr>
          <a:xfrm>
            <a:off x="1872268" y="1663699"/>
            <a:ext cx="1780656"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Product </a:t>
            </a:r>
            <a:endParaRPr/>
          </a:p>
          <a:p>
            <a:pPr indent="0" lvl="0" marL="0" marR="0" rtl="0" algn="ctr">
              <a:spcBef>
                <a:spcPts val="0"/>
              </a:spcBef>
              <a:spcAft>
                <a:spcPts val="0"/>
              </a:spcAft>
              <a:buNone/>
            </a:pPr>
            <a:r>
              <a:rPr b="1" lang="en-US" sz="1600">
                <a:solidFill>
                  <a:schemeClr val="dk1"/>
                </a:solidFill>
                <a:latin typeface="Calibri"/>
                <a:ea typeface="Calibri"/>
                <a:cs typeface="Calibri"/>
                <a:sym typeface="Calibri"/>
              </a:rPr>
              <a:t>Recommendations </a:t>
            </a:r>
            <a:endParaRPr/>
          </a:p>
          <a:p>
            <a:pPr indent="0" lvl="0" marL="0" marR="0" rtl="0" algn="ctr">
              <a:spcBef>
                <a:spcPts val="0"/>
              </a:spcBef>
              <a:spcAft>
                <a:spcPts val="0"/>
              </a:spcAft>
              <a:buNone/>
            </a:pPr>
            <a:r>
              <a:rPr b="1" lang="en-US" sz="1600">
                <a:solidFill>
                  <a:schemeClr val="dk1"/>
                </a:solidFill>
                <a:latin typeface="Calibri"/>
                <a:ea typeface="Calibri"/>
                <a:cs typeface="Calibri"/>
                <a:sym typeface="Calibri"/>
              </a:rPr>
              <a:t>that are </a:t>
            </a:r>
            <a:r>
              <a:rPr b="1" i="1" lang="en-US" sz="1600" u="sng">
                <a:solidFill>
                  <a:schemeClr val="dk1"/>
                </a:solidFill>
                <a:latin typeface="Calibri"/>
                <a:ea typeface="Calibri"/>
                <a:cs typeface="Calibri"/>
                <a:sym typeface="Calibri"/>
              </a:rPr>
              <a:t>Relevant</a:t>
            </a:r>
            <a:r>
              <a:rPr b="1" lang="en-US" sz="1600">
                <a:solidFill>
                  <a:schemeClr val="dk1"/>
                </a:solidFill>
                <a:latin typeface="Calibri"/>
                <a:ea typeface="Calibri"/>
                <a:cs typeface="Calibri"/>
                <a:sym typeface="Calibri"/>
              </a:rPr>
              <a:t> </a:t>
            </a:r>
            <a:endParaRPr/>
          </a:p>
          <a:p>
            <a:pPr indent="0" lvl="0" marL="0" marR="0" rtl="0" algn="ctr">
              <a:spcBef>
                <a:spcPts val="0"/>
              </a:spcBef>
              <a:spcAft>
                <a:spcPts val="0"/>
              </a:spcAft>
              <a:buNone/>
            </a:pPr>
            <a:r>
              <a:rPr b="1" lang="en-US" sz="1600">
                <a:solidFill>
                  <a:schemeClr val="dk1"/>
                </a:solidFill>
                <a:latin typeface="Calibri"/>
                <a:ea typeface="Calibri"/>
                <a:cs typeface="Calibri"/>
                <a:sym typeface="Calibri"/>
              </a:rPr>
              <a:t>&amp; </a:t>
            </a:r>
            <a:r>
              <a:rPr b="1" i="1" lang="en-US" sz="1600" u="sng">
                <a:solidFill>
                  <a:schemeClr val="dk1"/>
                </a:solidFill>
                <a:latin typeface="Calibri"/>
                <a:ea typeface="Calibri"/>
                <a:cs typeface="Calibri"/>
                <a:sym typeface="Calibri"/>
              </a:rPr>
              <a:t>Compelling</a:t>
            </a:r>
            <a:r>
              <a:rPr b="1" lang="en-US" sz="1600">
                <a:solidFill>
                  <a:schemeClr val="dk1"/>
                </a:solidFill>
                <a:latin typeface="Calibri"/>
                <a:ea typeface="Calibri"/>
                <a:cs typeface="Calibri"/>
                <a:sym typeface="Calibri"/>
              </a:rPr>
              <a:t> </a:t>
            </a:r>
            <a:endParaRPr/>
          </a:p>
        </p:txBody>
      </p:sp>
      <p:sp>
        <p:nvSpPr>
          <p:cNvPr id="271" name="Google Shape;271;p12"/>
          <p:cNvSpPr txBox="1"/>
          <p:nvPr/>
        </p:nvSpPr>
        <p:spPr>
          <a:xfrm>
            <a:off x="6176824" y="3372364"/>
            <a:ext cx="1679166"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Friend Invitations </a:t>
            </a:r>
            <a:endParaRPr/>
          </a:p>
          <a:p>
            <a:pPr indent="0" lvl="0" marL="0" marR="0" rtl="0" algn="ctr">
              <a:spcBef>
                <a:spcPts val="0"/>
              </a:spcBef>
              <a:spcAft>
                <a:spcPts val="0"/>
              </a:spcAft>
              <a:buNone/>
            </a:pPr>
            <a:r>
              <a:rPr b="1" lang="en-US" sz="1600">
                <a:solidFill>
                  <a:schemeClr val="dk1"/>
                </a:solidFill>
                <a:latin typeface="Calibri"/>
                <a:ea typeface="Calibri"/>
                <a:cs typeface="Calibri"/>
                <a:sym typeface="Calibri"/>
              </a:rPr>
              <a:t>to join a </a:t>
            </a:r>
            <a:endParaRPr/>
          </a:p>
          <a:p>
            <a:pPr indent="0" lvl="0" marL="0" marR="0" rtl="0" algn="ctr">
              <a:spcBef>
                <a:spcPts val="0"/>
              </a:spcBef>
              <a:spcAft>
                <a:spcPts val="0"/>
              </a:spcAft>
              <a:buNone/>
            </a:pPr>
            <a:r>
              <a:rPr b="1" lang="en-US" sz="1600">
                <a:solidFill>
                  <a:schemeClr val="dk1"/>
                </a:solidFill>
                <a:latin typeface="Calibri"/>
                <a:ea typeface="Calibri"/>
                <a:cs typeface="Calibri"/>
                <a:sym typeface="Calibri"/>
              </a:rPr>
              <a:t>Game or Activity</a:t>
            </a:r>
            <a:endParaRPr/>
          </a:p>
          <a:p>
            <a:pPr indent="0" lvl="0" marL="0" marR="0" rtl="0" algn="ctr">
              <a:spcBef>
                <a:spcPts val="0"/>
              </a:spcBef>
              <a:spcAft>
                <a:spcPts val="0"/>
              </a:spcAft>
              <a:buNone/>
            </a:pPr>
            <a:r>
              <a:rPr b="1" lang="en-US" sz="1600">
                <a:solidFill>
                  <a:schemeClr val="dk1"/>
                </a:solidFill>
                <a:latin typeface="Calibri"/>
                <a:ea typeface="Calibri"/>
                <a:cs typeface="Calibri"/>
                <a:sym typeface="Calibri"/>
              </a:rPr>
              <a:t>that expands</a:t>
            </a:r>
            <a:endParaRPr/>
          </a:p>
          <a:p>
            <a:pPr indent="0" lvl="0" marL="0" marR="0" rtl="0" algn="ctr">
              <a:spcBef>
                <a:spcPts val="0"/>
              </a:spcBef>
              <a:spcAft>
                <a:spcPts val="0"/>
              </a:spcAft>
              <a:buNone/>
            </a:pPr>
            <a:r>
              <a:rPr b="1" lang="en-US" sz="1600">
                <a:solidFill>
                  <a:schemeClr val="dk1"/>
                </a:solidFill>
                <a:latin typeface="Calibri"/>
                <a:ea typeface="Calibri"/>
                <a:cs typeface="Calibri"/>
                <a:sym typeface="Calibri"/>
              </a:rPr>
              <a:t>business </a:t>
            </a:r>
            <a:endParaRPr/>
          </a:p>
        </p:txBody>
      </p:sp>
      <p:sp>
        <p:nvSpPr>
          <p:cNvPr id="272" name="Google Shape;272;p12"/>
          <p:cNvSpPr txBox="1"/>
          <p:nvPr/>
        </p:nvSpPr>
        <p:spPr>
          <a:xfrm>
            <a:off x="3607913" y="4797571"/>
            <a:ext cx="1800493"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Preventing Fraud  </a:t>
            </a:r>
            <a:endParaRPr/>
          </a:p>
          <a:p>
            <a:pPr indent="0" lvl="0" marL="0" marR="0" rtl="0" algn="ctr">
              <a:spcBef>
                <a:spcPts val="0"/>
              </a:spcBef>
              <a:spcAft>
                <a:spcPts val="0"/>
              </a:spcAft>
              <a:buNone/>
            </a:pPr>
            <a:r>
              <a:rPr b="1" lang="en-US" sz="1600">
                <a:solidFill>
                  <a:schemeClr val="dk1"/>
                </a:solidFill>
                <a:latin typeface="Calibri"/>
                <a:ea typeface="Calibri"/>
                <a:cs typeface="Calibri"/>
                <a:sym typeface="Calibri"/>
              </a:rPr>
              <a:t> as it is </a:t>
            </a:r>
            <a:r>
              <a:rPr b="1" i="1" lang="en-US" sz="1600" u="sng">
                <a:solidFill>
                  <a:schemeClr val="dk1"/>
                </a:solidFill>
                <a:latin typeface="Calibri"/>
                <a:ea typeface="Calibri"/>
                <a:cs typeface="Calibri"/>
                <a:sym typeface="Calibri"/>
              </a:rPr>
              <a:t>Occurring </a:t>
            </a:r>
            <a:endParaRPr/>
          </a:p>
          <a:p>
            <a:pPr indent="0" lvl="0" marL="0" marR="0" rtl="0" algn="ctr">
              <a:spcBef>
                <a:spcPts val="0"/>
              </a:spcBef>
              <a:spcAft>
                <a:spcPts val="0"/>
              </a:spcAft>
              <a:buNone/>
            </a:pPr>
            <a:r>
              <a:rPr b="1" lang="en-US" sz="1600">
                <a:solidFill>
                  <a:schemeClr val="dk1"/>
                </a:solidFill>
                <a:latin typeface="Calibri"/>
                <a:ea typeface="Calibri"/>
                <a:cs typeface="Calibri"/>
                <a:sym typeface="Calibri"/>
              </a:rPr>
              <a:t>&amp; preventing more</a:t>
            </a:r>
            <a:endParaRPr/>
          </a:p>
          <a:p>
            <a:pPr indent="0" lvl="0" marL="0" marR="0" rtl="0" algn="ctr">
              <a:spcBef>
                <a:spcPts val="0"/>
              </a:spcBef>
              <a:spcAft>
                <a:spcPts val="0"/>
              </a:spcAft>
              <a:buNone/>
            </a:pPr>
            <a:r>
              <a:rPr b="1" lang="en-US" sz="1600">
                <a:solidFill>
                  <a:schemeClr val="dk1"/>
                </a:solidFill>
                <a:latin typeface="Calibri"/>
                <a:ea typeface="Calibri"/>
                <a:cs typeface="Calibri"/>
                <a:sym typeface="Calibri"/>
              </a:rPr>
              <a:t>proactively </a:t>
            </a:r>
            <a:endParaRPr/>
          </a:p>
        </p:txBody>
      </p:sp>
      <p:sp>
        <p:nvSpPr>
          <p:cNvPr id="273" name="Google Shape;273;p12"/>
          <p:cNvSpPr txBox="1"/>
          <p:nvPr/>
        </p:nvSpPr>
        <p:spPr>
          <a:xfrm>
            <a:off x="5212308" y="1848364"/>
            <a:ext cx="2276785"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Learning why Customers </a:t>
            </a:r>
            <a:endParaRPr/>
          </a:p>
          <a:p>
            <a:pPr indent="0" lvl="0" marL="0" marR="0" rtl="0" algn="ctr">
              <a:spcBef>
                <a:spcPts val="0"/>
              </a:spcBef>
              <a:spcAft>
                <a:spcPts val="0"/>
              </a:spcAft>
              <a:buNone/>
            </a:pPr>
            <a:r>
              <a:rPr b="1" lang="en-US" sz="1600">
                <a:solidFill>
                  <a:schemeClr val="dk1"/>
                </a:solidFill>
                <a:latin typeface="Calibri"/>
                <a:ea typeface="Calibri"/>
                <a:cs typeface="Calibri"/>
                <a:sym typeface="Calibri"/>
              </a:rPr>
              <a:t>Switch to competitors</a:t>
            </a:r>
            <a:endParaRPr/>
          </a:p>
          <a:p>
            <a:pPr indent="0" lvl="0" marL="0" marR="0" rtl="0" algn="ctr">
              <a:spcBef>
                <a:spcPts val="0"/>
              </a:spcBef>
              <a:spcAft>
                <a:spcPts val="0"/>
              </a:spcAft>
              <a:buNone/>
            </a:pPr>
            <a:r>
              <a:rPr b="1" lang="en-US" sz="1600">
                <a:solidFill>
                  <a:schemeClr val="dk1"/>
                </a:solidFill>
                <a:latin typeface="Calibri"/>
                <a:ea typeface="Calibri"/>
                <a:cs typeface="Calibri"/>
                <a:sym typeface="Calibri"/>
              </a:rPr>
              <a:t> and their offers; in</a:t>
            </a:r>
            <a:endParaRPr/>
          </a:p>
          <a:p>
            <a:pPr indent="0" lvl="0" marL="0" marR="0" rtl="0" algn="ctr">
              <a:spcBef>
                <a:spcPts val="0"/>
              </a:spcBef>
              <a:spcAft>
                <a:spcPts val="0"/>
              </a:spcAft>
              <a:buNone/>
            </a:pPr>
            <a:r>
              <a:rPr b="1" lang="en-US" sz="1600">
                <a:solidFill>
                  <a:schemeClr val="dk1"/>
                </a:solidFill>
                <a:latin typeface="Calibri"/>
                <a:ea typeface="Calibri"/>
                <a:cs typeface="Calibri"/>
                <a:sym typeface="Calibri"/>
              </a:rPr>
              <a:t> time to Counter </a:t>
            </a:r>
            <a:endParaRPr/>
          </a:p>
        </p:txBody>
      </p:sp>
      <p:sp>
        <p:nvSpPr>
          <p:cNvPr id="274" name="Google Shape;274;p12"/>
          <p:cNvSpPr/>
          <p:nvPr/>
        </p:nvSpPr>
        <p:spPr>
          <a:xfrm>
            <a:off x="901700" y="3448049"/>
            <a:ext cx="2222500" cy="1790700"/>
          </a:xfrm>
          <a:prstGeom prst="cloud">
            <a:avLst/>
          </a:prstGeom>
          <a:solidFill>
            <a:srgbClr val="D8D8D8"/>
          </a:solidFill>
          <a:ln cap="flat" cmpd="sng" w="9525">
            <a:solidFill>
              <a:srgbClr val="A6A6A6"/>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 name="Google Shape;275;p12"/>
          <p:cNvSpPr txBox="1"/>
          <p:nvPr/>
        </p:nvSpPr>
        <p:spPr>
          <a:xfrm>
            <a:off x="1143548" y="3702217"/>
            <a:ext cx="1776247"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Improving the</a:t>
            </a:r>
            <a:endParaRPr/>
          </a:p>
          <a:p>
            <a:pPr indent="0" lvl="0" marL="0" marR="0" rtl="0" algn="ctr">
              <a:spcBef>
                <a:spcPts val="0"/>
              </a:spcBef>
              <a:spcAft>
                <a:spcPts val="0"/>
              </a:spcAft>
              <a:buNone/>
            </a:pPr>
            <a:r>
              <a:rPr b="1" lang="en-US" sz="1600">
                <a:solidFill>
                  <a:schemeClr val="dk1"/>
                </a:solidFill>
                <a:latin typeface="Calibri"/>
                <a:ea typeface="Calibri"/>
                <a:cs typeface="Calibri"/>
                <a:sym typeface="Calibri"/>
              </a:rPr>
              <a:t>Marketing </a:t>
            </a:r>
            <a:endParaRPr/>
          </a:p>
          <a:p>
            <a:pPr indent="0" lvl="0" marL="0" marR="0" rtl="0" algn="ctr">
              <a:spcBef>
                <a:spcPts val="0"/>
              </a:spcBef>
              <a:spcAft>
                <a:spcPts val="0"/>
              </a:spcAft>
              <a:buNone/>
            </a:pPr>
            <a:r>
              <a:rPr b="1" lang="en-US" sz="1600">
                <a:solidFill>
                  <a:schemeClr val="dk1"/>
                </a:solidFill>
                <a:latin typeface="Calibri"/>
                <a:ea typeface="Calibri"/>
                <a:cs typeface="Calibri"/>
                <a:sym typeface="Calibri"/>
              </a:rPr>
              <a:t>Effectiveness of a </a:t>
            </a:r>
            <a:endParaRPr/>
          </a:p>
          <a:p>
            <a:pPr indent="0" lvl="0" marL="0" marR="0" rtl="0" algn="ctr">
              <a:spcBef>
                <a:spcPts val="0"/>
              </a:spcBef>
              <a:spcAft>
                <a:spcPts val="0"/>
              </a:spcAft>
              <a:buNone/>
            </a:pPr>
            <a:r>
              <a:rPr b="1" lang="en-US" sz="1600">
                <a:solidFill>
                  <a:schemeClr val="dk1"/>
                </a:solidFill>
                <a:latin typeface="Calibri"/>
                <a:ea typeface="Calibri"/>
                <a:cs typeface="Calibri"/>
                <a:sym typeface="Calibri"/>
              </a:rPr>
              <a:t>Promotion while it</a:t>
            </a:r>
            <a:endParaRPr/>
          </a:p>
          <a:p>
            <a:pPr indent="0" lvl="0" marL="0" marR="0" rtl="0" algn="ctr">
              <a:spcBef>
                <a:spcPts val="0"/>
              </a:spcBef>
              <a:spcAft>
                <a:spcPts val="0"/>
              </a:spcAft>
              <a:buNone/>
            </a:pPr>
            <a:r>
              <a:rPr b="1" lang="en-US" sz="1600">
                <a:solidFill>
                  <a:schemeClr val="dk1"/>
                </a:solidFill>
                <a:latin typeface="Calibri"/>
                <a:ea typeface="Calibri"/>
                <a:cs typeface="Calibri"/>
                <a:sym typeface="Calibri"/>
              </a:rPr>
              <a:t>is still in Play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Some Make it 4V’s</a:t>
            </a:r>
            <a:endParaRPr/>
          </a:p>
        </p:txBody>
      </p:sp>
      <p:sp>
        <p:nvSpPr>
          <p:cNvPr id="281" name="Google Shape;281;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82" name="Google Shape;282;p13"/>
          <p:cNvPicPr preferRelativeResize="0"/>
          <p:nvPr/>
        </p:nvPicPr>
        <p:blipFill rotWithShape="1">
          <a:blip r:embed="rId3">
            <a:alphaModFix/>
          </a:blip>
          <a:srcRect b="0" l="0" r="0" t="0"/>
          <a:stretch/>
        </p:blipFill>
        <p:spPr>
          <a:xfrm>
            <a:off x="1000633" y="1948548"/>
            <a:ext cx="7012956" cy="35840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Harnessing Big Data</a:t>
            </a:r>
            <a:endParaRPr/>
          </a:p>
        </p:txBody>
      </p:sp>
      <p:pic>
        <p:nvPicPr>
          <p:cNvPr id="288" name="Google Shape;288;p14"/>
          <p:cNvPicPr preferRelativeResize="0"/>
          <p:nvPr/>
        </p:nvPicPr>
        <p:blipFill rotWithShape="1">
          <a:blip r:embed="rId3">
            <a:alphaModFix/>
          </a:blip>
          <a:srcRect b="0" l="0" r="0" t="0"/>
          <a:stretch/>
        </p:blipFill>
        <p:spPr>
          <a:xfrm>
            <a:off x="2021832" y="1711110"/>
            <a:ext cx="4636981" cy="2763951"/>
          </a:xfrm>
          <a:prstGeom prst="rect">
            <a:avLst/>
          </a:prstGeom>
          <a:noFill/>
          <a:ln cap="flat" cmpd="sng" w="9525">
            <a:solidFill>
              <a:schemeClr val="dk1"/>
            </a:solidFill>
            <a:prstDash val="solid"/>
            <a:round/>
            <a:headEnd len="sm" w="sm" type="none"/>
            <a:tailEnd len="sm" w="sm" type="none"/>
          </a:ln>
        </p:spPr>
      </p:pic>
      <p:sp>
        <p:nvSpPr>
          <p:cNvPr id="289" name="Google Shape;289;p14"/>
          <p:cNvSpPr txBox="1"/>
          <p:nvPr>
            <p:ph idx="1" type="body"/>
          </p:nvPr>
        </p:nvSpPr>
        <p:spPr>
          <a:xfrm>
            <a:off x="472808" y="4653113"/>
            <a:ext cx="8370002" cy="163794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00FF"/>
              </a:buClr>
              <a:buSzPts val="1800"/>
              <a:buChar char="•"/>
            </a:pPr>
            <a:r>
              <a:rPr b="1" lang="en-US" sz="1800">
                <a:solidFill>
                  <a:srgbClr val="0000FF"/>
                </a:solidFill>
              </a:rPr>
              <a:t>OLTP: </a:t>
            </a:r>
            <a:r>
              <a:rPr lang="en-US" sz="1800"/>
              <a:t>Online Transaction Processing   (DBMSs)</a:t>
            </a:r>
            <a:endParaRPr/>
          </a:p>
          <a:p>
            <a:pPr indent="-342900" lvl="0" marL="342900" rtl="0" algn="l">
              <a:spcBef>
                <a:spcPts val="360"/>
              </a:spcBef>
              <a:spcAft>
                <a:spcPts val="0"/>
              </a:spcAft>
              <a:buClr>
                <a:srgbClr val="0000FF"/>
              </a:buClr>
              <a:buSzPts val="1800"/>
              <a:buChar char="•"/>
            </a:pPr>
            <a:r>
              <a:rPr b="1" lang="en-US" sz="1800">
                <a:solidFill>
                  <a:srgbClr val="0000FF"/>
                </a:solidFill>
              </a:rPr>
              <a:t>OLAP: </a:t>
            </a:r>
            <a:r>
              <a:rPr lang="en-US" sz="1800"/>
              <a:t>Online Analytical Processing   (Data Warehousing)</a:t>
            </a:r>
            <a:endParaRPr/>
          </a:p>
          <a:p>
            <a:pPr indent="-342900" lvl="0" marL="342900" rtl="0" algn="l">
              <a:spcBef>
                <a:spcPts val="360"/>
              </a:spcBef>
              <a:spcAft>
                <a:spcPts val="0"/>
              </a:spcAft>
              <a:buClr>
                <a:srgbClr val="0000FF"/>
              </a:buClr>
              <a:buSzPts val="1800"/>
              <a:buChar char="•"/>
            </a:pPr>
            <a:r>
              <a:rPr b="1" lang="en-US" sz="1800">
                <a:solidFill>
                  <a:srgbClr val="0000FF"/>
                </a:solidFill>
              </a:rPr>
              <a:t>RTAP: </a:t>
            </a:r>
            <a:r>
              <a:rPr lang="en-US" sz="1800"/>
              <a:t>Real-Time Analytics Processing  (Big Data Architecture &amp; technology)</a:t>
            </a:r>
            <a:endParaRPr sz="1800"/>
          </a:p>
        </p:txBody>
      </p:sp>
      <p:sp>
        <p:nvSpPr>
          <p:cNvPr id="290" name="Google Shape;29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xEl>
                                              <p:pRg end="0" st="0"/>
                                            </p:txEl>
                                          </p:spTgt>
                                        </p:tgtEl>
                                        <p:attrNameLst>
                                          <p:attrName>style.visibility</p:attrName>
                                        </p:attrNameLst>
                                      </p:cBhvr>
                                      <p:to>
                                        <p:strVal val="visible"/>
                                      </p:to>
                                    </p:set>
                                    <p:animEffect filter="fade" transition="in">
                                      <p:cBhvr>
                                        <p:cTn dur="500"/>
                                        <p:tgtEl>
                                          <p:spTgt spid="2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xEl>
                                              <p:pRg end="1" st="1"/>
                                            </p:txEl>
                                          </p:spTgt>
                                        </p:tgtEl>
                                        <p:attrNameLst>
                                          <p:attrName>style.visibility</p:attrName>
                                        </p:attrNameLst>
                                      </p:cBhvr>
                                      <p:to>
                                        <p:strVal val="visible"/>
                                      </p:to>
                                    </p:set>
                                    <p:animEffect filter="fade" transition="in">
                                      <p:cBhvr>
                                        <p:cTn dur="500"/>
                                        <p:tgtEl>
                                          <p:spTgt spid="2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xEl>
                                              <p:pRg end="2" st="2"/>
                                            </p:txEl>
                                          </p:spTgt>
                                        </p:tgtEl>
                                        <p:attrNameLst>
                                          <p:attrName>style.visibility</p:attrName>
                                        </p:attrNameLst>
                                      </p:cBhvr>
                                      <p:to>
                                        <p:strVal val="visible"/>
                                      </p:to>
                                    </p:set>
                                    <p:animEffect filter="fade" transition="in">
                                      <p:cBhvr>
                                        <p:cTn dur="500"/>
                                        <p:tgtEl>
                                          <p:spTgt spid="28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The Model Has Changed…</a:t>
            </a:r>
            <a:endParaRPr/>
          </a:p>
        </p:txBody>
      </p:sp>
      <p:sp>
        <p:nvSpPr>
          <p:cNvPr id="296" name="Google Shape;296;p15"/>
          <p:cNvSpPr txBox="1"/>
          <p:nvPr>
            <p:ph idx="1" type="body"/>
          </p:nvPr>
        </p:nvSpPr>
        <p:spPr>
          <a:xfrm>
            <a:off x="567765" y="1801236"/>
            <a:ext cx="8144480" cy="691503"/>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rgbClr val="800000"/>
              </a:buClr>
              <a:buSzPts val="2480"/>
              <a:buChar char="•"/>
            </a:pPr>
            <a:r>
              <a:rPr b="1" lang="en-US" sz="2480">
                <a:solidFill>
                  <a:srgbClr val="800000"/>
                </a:solidFill>
              </a:rPr>
              <a:t>The Model of Generating/Consuming Data has Changed</a:t>
            </a:r>
            <a:endParaRPr b="1" sz="2480">
              <a:solidFill>
                <a:srgbClr val="800000"/>
              </a:solidFill>
            </a:endParaRPr>
          </a:p>
        </p:txBody>
      </p:sp>
      <p:pic>
        <p:nvPicPr>
          <p:cNvPr descr="Screen shot 2013-01-13 at 5.46.48 PM.png" id="297" name="Google Shape;297;p15"/>
          <p:cNvPicPr preferRelativeResize="0"/>
          <p:nvPr/>
        </p:nvPicPr>
        <p:blipFill rotWithShape="1">
          <a:blip r:embed="rId3">
            <a:alphaModFix/>
          </a:blip>
          <a:srcRect b="0" l="0" r="0" t="0"/>
          <a:stretch/>
        </p:blipFill>
        <p:spPr>
          <a:xfrm>
            <a:off x="809052" y="3190160"/>
            <a:ext cx="996168" cy="928795"/>
          </a:xfrm>
          <a:prstGeom prst="rect">
            <a:avLst/>
          </a:prstGeom>
          <a:noFill/>
          <a:ln>
            <a:noFill/>
          </a:ln>
        </p:spPr>
      </p:pic>
      <p:pic>
        <p:nvPicPr>
          <p:cNvPr id="298" name="Google Shape;298;p15"/>
          <p:cNvPicPr preferRelativeResize="0"/>
          <p:nvPr/>
        </p:nvPicPr>
        <p:blipFill rotWithShape="1">
          <a:blip r:embed="rId4">
            <a:alphaModFix/>
          </a:blip>
          <a:srcRect b="0" l="0" r="0" t="0"/>
          <a:stretch/>
        </p:blipFill>
        <p:spPr>
          <a:xfrm>
            <a:off x="1828960" y="3190160"/>
            <a:ext cx="889834" cy="889149"/>
          </a:xfrm>
          <a:prstGeom prst="rect">
            <a:avLst/>
          </a:prstGeom>
          <a:noFill/>
          <a:ln>
            <a:noFill/>
          </a:ln>
        </p:spPr>
      </p:pic>
      <p:sp>
        <p:nvSpPr>
          <p:cNvPr id="299" name="Google Shape;299;p15"/>
          <p:cNvSpPr txBox="1"/>
          <p:nvPr/>
        </p:nvSpPr>
        <p:spPr>
          <a:xfrm>
            <a:off x="413461" y="2729902"/>
            <a:ext cx="7814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00FF"/>
                </a:solidFill>
                <a:latin typeface="Calibri"/>
                <a:ea typeface="Calibri"/>
                <a:cs typeface="Calibri"/>
                <a:sym typeface="Calibri"/>
              </a:rPr>
              <a:t>Old Model: </a:t>
            </a:r>
            <a:r>
              <a:rPr lang="en-US" sz="1800">
                <a:solidFill>
                  <a:schemeClr val="dk1"/>
                </a:solidFill>
                <a:latin typeface="Calibri"/>
                <a:ea typeface="Calibri"/>
                <a:cs typeface="Calibri"/>
                <a:sym typeface="Calibri"/>
              </a:rPr>
              <a:t>Few companies are generating data, all others are consuming data </a:t>
            </a:r>
            <a:endParaRPr sz="1800">
              <a:solidFill>
                <a:schemeClr val="dk1"/>
              </a:solidFill>
              <a:latin typeface="Calibri"/>
              <a:ea typeface="Calibri"/>
              <a:cs typeface="Calibri"/>
              <a:sym typeface="Calibri"/>
            </a:endParaRPr>
          </a:p>
        </p:txBody>
      </p:sp>
      <p:pic>
        <p:nvPicPr>
          <p:cNvPr id="300" name="Google Shape;300;p15"/>
          <p:cNvPicPr preferRelativeResize="0"/>
          <p:nvPr/>
        </p:nvPicPr>
        <p:blipFill rotWithShape="1">
          <a:blip r:embed="rId5">
            <a:alphaModFix/>
          </a:blip>
          <a:srcRect b="0" l="0" r="0" t="0"/>
          <a:stretch/>
        </p:blipFill>
        <p:spPr>
          <a:xfrm>
            <a:off x="4872831" y="3099234"/>
            <a:ext cx="1251853" cy="929560"/>
          </a:xfrm>
          <a:prstGeom prst="rect">
            <a:avLst/>
          </a:prstGeom>
          <a:noFill/>
          <a:ln>
            <a:noFill/>
          </a:ln>
        </p:spPr>
      </p:pic>
      <p:sp>
        <p:nvSpPr>
          <p:cNvPr id="301" name="Google Shape;301;p15"/>
          <p:cNvSpPr/>
          <p:nvPr/>
        </p:nvSpPr>
        <p:spPr>
          <a:xfrm>
            <a:off x="2884299" y="3383003"/>
            <a:ext cx="1768562" cy="486678"/>
          </a:xfrm>
          <a:prstGeom prst="rightArrow">
            <a:avLst>
              <a:gd fmla="val 50000" name="adj1"/>
              <a:gd fmla="val 50000" name="adj2"/>
            </a:avLst>
          </a:prstGeom>
          <a:gradFill>
            <a:gsLst>
              <a:gs pos="0">
                <a:srgbClr val="2D5C97"/>
              </a:gs>
              <a:gs pos="80000">
                <a:srgbClr val="3C7AC5"/>
              </a:gs>
              <a:gs pos="100000">
                <a:srgbClr val="397BC9"/>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02" name="Google Shape;302;p15"/>
          <p:cNvGrpSpPr/>
          <p:nvPr/>
        </p:nvGrpSpPr>
        <p:grpSpPr>
          <a:xfrm>
            <a:off x="413460" y="4565868"/>
            <a:ext cx="7717177" cy="1381096"/>
            <a:chOff x="413460" y="4565868"/>
            <a:chExt cx="7717177" cy="1381096"/>
          </a:xfrm>
        </p:grpSpPr>
        <p:pic>
          <p:nvPicPr>
            <p:cNvPr descr="Screen shot 2013-01-13 at 5.50.25 PM.png" id="303" name="Google Shape;303;p15"/>
            <p:cNvPicPr preferRelativeResize="0"/>
            <p:nvPr/>
          </p:nvPicPr>
          <p:blipFill rotWithShape="1">
            <a:blip r:embed="rId6">
              <a:alphaModFix/>
            </a:blip>
            <a:srcRect b="0" l="0" r="0" t="0"/>
            <a:stretch/>
          </p:blipFill>
          <p:spPr>
            <a:xfrm>
              <a:off x="567765" y="5032760"/>
              <a:ext cx="1317519" cy="914204"/>
            </a:xfrm>
            <a:prstGeom prst="rect">
              <a:avLst/>
            </a:prstGeom>
            <a:noFill/>
            <a:ln>
              <a:noFill/>
            </a:ln>
          </p:spPr>
        </p:pic>
        <p:sp>
          <p:nvSpPr>
            <p:cNvPr id="304" name="Google Shape;304;p15"/>
            <p:cNvSpPr/>
            <p:nvPr/>
          </p:nvSpPr>
          <p:spPr>
            <a:xfrm>
              <a:off x="413460" y="4565868"/>
              <a:ext cx="77171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00FF"/>
                  </a:solidFill>
                  <a:latin typeface="Calibri"/>
                  <a:ea typeface="Calibri"/>
                  <a:cs typeface="Calibri"/>
                  <a:sym typeface="Calibri"/>
                </a:rPr>
                <a:t>New Model: </a:t>
              </a:r>
              <a:r>
                <a:rPr lang="en-US" sz="1800">
                  <a:solidFill>
                    <a:schemeClr val="dk1"/>
                  </a:solidFill>
                  <a:latin typeface="Calibri"/>
                  <a:ea typeface="Calibri"/>
                  <a:cs typeface="Calibri"/>
                  <a:sym typeface="Calibri"/>
                </a:rPr>
                <a:t>all of us are generating data, and all of us are consuming data </a:t>
              </a:r>
              <a:endParaRPr sz="1800">
                <a:solidFill>
                  <a:schemeClr val="dk1"/>
                </a:solidFill>
                <a:latin typeface="Calibri"/>
                <a:ea typeface="Calibri"/>
                <a:cs typeface="Calibri"/>
                <a:sym typeface="Calibri"/>
              </a:endParaRPr>
            </a:p>
          </p:txBody>
        </p:sp>
        <p:sp>
          <p:nvSpPr>
            <p:cNvPr id="305" name="Google Shape;305;p15"/>
            <p:cNvSpPr/>
            <p:nvPr/>
          </p:nvSpPr>
          <p:spPr>
            <a:xfrm>
              <a:off x="2277048" y="5185359"/>
              <a:ext cx="1768562" cy="486678"/>
            </a:xfrm>
            <a:prstGeom prst="rightArrow">
              <a:avLst>
                <a:gd fmla="val 50000" name="adj1"/>
                <a:gd fmla="val 50000" name="adj2"/>
              </a:avLst>
            </a:prstGeom>
            <a:gradFill>
              <a:gsLst>
                <a:gs pos="0">
                  <a:srgbClr val="2D5C97"/>
                </a:gs>
                <a:gs pos="80000">
                  <a:srgbClr val="3C7AC5"/>
                </a:gs>
                <a:gs pos="100000">
                  <a:srgbClr val="397BC9"/>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06" name="Google Shape;306;p15"/>
            <p:cNvPicPr preferRelativeResize="0"/>
            <p:nvPr/>
          </p:nvPicPr>
          <p:blipFill rotWithShape="1">
            <a:blip r:embed="rId5">
              <a:alphaModFix/>
            </a:blip>
            <a:srcRect b="0" l="0" r="0" t="0"/>
            <a:stretch/>
          </p:blipFill>
          <p:spPr>
            <a:xfrm>
              <a:off x="4158754" y="4973409"/>
              <a:ext cx="1251853" cy="929560"/>
            </a:xfrm>
            <a:prstGeom prst="rect">
              <a:avLst/>
            </a:prstGeom>
            <a:noFill/>
            <a:ln>
              <a:noFill/>
            </a:ln>
          </p:spPr>
        </p:pic>
      </p:grpSp>
      <p:sp>
        <p:nvSpPr>
          <p:cNvPr id="307" name="Google Shape;307;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500"/>
                                        <p:tgtEl>
                                          <p:spTgt spid="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What’s driving Big Data</a:t>
            </a:r>
            <a:endParaRPr/>
          </a:p>
        </p:txBody>
      </p:sp>
      <p:pic>
        <p:nvPicPr>
          <p:cNvPr id="313" name="Google Shape;313;p16"/>
          <p:cNvPicPr preferRelativeResize="0"/>
          <p:nvPr/>
        </p:nvPicPr>
        <p:blipFill rotWithShape="1">
          <a:blip r:embed="rId3">
            <a:alphaModFix/>
          </a:blip>
          <a:srcRect b="0" l="0" r="0" t="0"/>
          <a:stretch/>
        </p:blipFill>
        <p:spPr>
          <a:xfrm>
            <a:off x="-40968" y="1945773"/>
            <a:ext cx="5170209" cy="3864239"/>
          </a:xfrm>
          <a:prstGeom prst="rect">
            <a:avLst/>
          </a:prstGeom>
          <a:noFill/>
          <a:ln>
            <a:noFill/>
          </a:ln>
        </p:spPr>
      </p:pic>
      <p:grpSp>
        <p:nvGrpSpPr>
          <p:cNvPr id="314" name="Google Shape;314;p16"/>
          <p:cNvGrpSpPr/>
          <p:nvPr/>
        </p:nvGrpSpPr>
        <p:grpSpPr>
          <a:xfrm>
            <a:off x="2206987" y="4191949"/>
            <a:ext cx="6692952" cy="1200329"/>
            <a:chOff x="2206987" y="4191949"/>
            <a:chExt cx="6692952" cy="1200329"/>
          </a:xfrm>
        </p:grpSpPr>
        <p:cxnSp>
          <p:nvCxnSpPr>
            <p:cNvPr id="315" name="Google Shape;315;p16"/>
            <p:cNvCxnSpPr/>
            <p:nvPr/>
          </p:nvCxnSpPr>
          <p:spPr>
            <a:xfrm rot="10800000">
              <a:off x="2206987" y="4451385"/>
              <a:ext cx="3186864"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316" name="Google Shape;316;p16"/>
            <p:cNvSpPr txBox="1"/>
            <p:nvPr/>
          </p:nvSpPr>
          <p:spPr>
            <a:xfrm>
              <a:off x="5393851" y="4191949"/>
              <a:ext cx="3506088" cy="1200329"/>
            </a:xfrm>
            <a:prstGeom prst="rect">
              <a:avLst/>
            </a:prstGeom>
            <a:solidFill>
              <a:srgbClr val="E5DFEC"/>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Ad-hoc querying and reporting</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Data mining techniques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Structured data, typical sources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Small to mid-size datasets</a:t>
              </a:r>
              <a:endParaRPr sz="1800">
                <a:solidFill>
                  <a:schemeClr val="dk1"/>
                </a:solidFill>
                <a:latin typeface="Calibri"/>
                <a:ea typeface="Calibri"/>
                <a:cs typeface="Calibri"/>
                <a:sym typeface="Calibri"/>
              </a:endParaRPr>
            </a:p>
          </p:txBody>
        </p:sp>
      </p:grpSp>
      <p:grpSp>
        <p:nvGrpSpPr>
          <p:cNvPr id="317" name="Google Shape;317;p16"/>
          <p:cNvGrpSpPr/>
          <p:nvPr/>
        </p:nvGrpSpPr>
        <p:grpSpPr>
          <a:xfrm>
            <a:off x="2034655" y="1960356"/>
            <a:ext cx="6530418" cy="1477328"/>
            <a:chOff x="2034655" y="1960356"/>
            <a:chExt cx="6530418" cy="1477328"/>
          </a:xfrm>
        </p:grpSpPr>
        <p:sp>
          <p:nvSpPr>
            <p:cNvPr id="318" name="Google Shape;318;p16"/>
            <p:cNvSpPr txBox="1"/>
            <p:nvPr/>
          </p:nvSpPr>
          <p:spPr>
            <a:xfrm>
              <a:off x="4508441" y="1960356"/>
              <a:ext cx="4056632" cy="1477328"/>
            </a:xfrm>
            <a:prstGeom prst="rect">
              <a:avLst/>
            </a:prstGeom>
            <a:solidFill>
              <a:srgbClr val="E5DFEC"/>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Optimizations and predictive analytics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Complex statistical analysis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All types of data, and many sources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Very large datasets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More of a real-time </a:t>
              </a:r>
              <a:endParaRPr sz="1800">
                <a:solidFill>
                  <a:schemeClr val="dk1"/>
                </a:solidFill>
                <a:latin typeface="Calibri"/>
                <a:ea typeface="Calibri"/>
                <a:cs typeface="Calibri"/>
                <a:sym typeface="Calibri"/>
              </a:endParaRPr>
            </a:p>
          </p:txBody>
        </p:sp>
        <p:cxnSp>
          <p:nvCxnSpPr>
            <p:cNvPr id="319" name="Google Shape;319;p16"/>
            <p:cNvCxnSpPr/>
            <p:nvPr/>
          </p:nvCxnSpPr>
          <p:spPr>
            <a:xfrm flipH="1">
              <a:off x="2034655" y="2553402"/>
              <a:ext cx="2473786" cy="477909"/>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grpSp>
      <p:sp>
        <p:nvSpPr>
          <p:cNvPr id="320" name="Google Shape;320;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500"/>
                                        <p:tgtEl>
                                          <p:spTgt spid="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5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7"/>
          <p:cNvSpPr/>
          <p:nvPr/>
        </p:nvSpPr>
        <p:spPr>
          <a:xfrm>
            <a:off x="5029200" y="3115746"/>
            <a:ext cx="3276600" cy="2167467"/>
          </a:xfrm>
          <a:prstGeom prst="rect">
            <a:avLst/>
          </a:prstGeom>
          <a:solidFill>
            <a:schemeClr val="accent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b="1" sz="2400">
              <a:solidFill>
                <a:schemeClr val="lt1"/>
              </a:solidFill>
              <a:latin typeface="Calibri"/>
              <a:ea typeface="Calibri"/>
              <a:cs typeface="Calibri"/>
              <a:sym typeface="Calibri"/>
            </a:endParaRPr>
          </a:p>
          <a:p>
            <a:pPr indent="0" lvl="0" marL="0" marR="0" rtl="0" algn="ctr">
              <a:spcBef>
                <a:spcPts val="0"/>
              </a:spcBef>
              <a:spcAft>
                <a:spcPts val="0"/>
              </a:spcAft>
              <a:buNone/>
            </a:pPr>
            <a:r>
              <a:rPr b="1" lang="en-US" sz="2400">
                <a:solidFill>
                  <a:schemeClr val="lt1"/>
                </a:solidFill>
                <a:latin typeface="Calibri"/>
                <a:ea typeface="Calibri"/>
                <a:cs typeface="Calibri"/>
                <a:sym typeface="Calibri"/>
              </a:rPr>
              <a:t>Big Data: </a:t>
            </a:r>
            <a:endParaRPr/>
          </a:p>
          <a:p>
            <a:pPr indent="0" lvl="0" marL="0" marR="0" rtl="0" algn="ctr">
              <a:spcBef>
                <a:spcPts val="0"/>
              </a:spcBef>
              <a:spcAft>
                <a:spcPts val="0"/>
              </a:spcAft>
              <a:buNone/>
            </a:pPr>
            <a:r>
              <a:rPr b="1" lang="en-US" sz="2400">
                <a:solidFill>
                  <a:schemeClr val="lt1"/>
                </a:solidFill>
                <a:latin typeface="Calibri"/>
                <a:ea typeface="Calibri"/>
                <a:cs typeface="Calibri"/>
                <a:sym typeface="Calibri"/>
              </a:rPr>
              <a:t>Batch Processing &amp; </a:t>
            </a:r>
            <a:endParaRPr/>
          </a:p>
          <a:p>
            <a:pPr indent="0" lvl="0" marL="0" marR="0" rtl="0" algn="ctr">
              <a:spcBef>
                <a:spcPts val="0"/>
              </a:spcBef>
              <a:spcAft>
                <a:spcPts val="0"/>
              </a:spcAft>
              <a:buNone/>
            </a:pPr>
            <a:r>
              <a:rPr b="1" lang="en-US" sz="2400">
                <a:solidFill>
                  <a:schemeClr val="lt1"/>
                </a:solidFill>
                <a:latin typeface="Calibri"/>
                <a:ea typeface="Calibri"/>
                <a:cs typeface="Calibri"/>
                <a:sym typeface="Calibri"/>
              </a:rPr>
              <a:t>Distributed Data Store</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Hadoop/Spark; HBase/Cassandra</a:t>
            </a:r>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17"/>
          <p:cNvSpPr/>
          <p:nvPr/>
        </p:nvSpPr>
        <p:spPr>
          <a:xfrm>
            <a:off x="253991" y="2658546"/>
            <a:ext cx="2751667" cy="2167467"/>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BI Reporting</a:t>
            </a:r>
            <a:endParaRPr/>
          </a:p>
          <a:p>
            <a:pPr indent="0" lvl="0" marL="0" marR="0" rtl="0" algn="ctr">
              <a:spcBef>
                <a:spcPts val="0"/>
              </a:spcBef>
              <a:spcAft>
                <a:spcPts val="0"/>
              </a:spcAft>
              <a:buNone/>
            </a:pPr>
            <a:r>
              <a:rPr b="1" lang="en-US" sz="2000">
                <a:solidFill>
                  <a:schemeClr val="lt1"/>
                </a:solidFill>
                <a:latin typeface="Calibri"/>
                <a:ea typeface="Calibri"/>
                <a:cs typeface="Calibri"/>
                <a:sym typeface="Calibri"/>
              </a:rPr>
              <a:t>OLAP &amp; </a:t>
            </a:r>
            <a:endParaRPr/>
          </a:p>
          <a:p>
            <a:pPr indent="0" lvl="0" marL="0" marR="0" rtl="0" algn="ctr">
              <a:spcBef>
                <a:spcPts val="0"/>
              </a:spcBef>
              <a:spcAft>
                <a:spcPts val="0"/>
              </a:spcAft>
              <a:buNone/>
            </a:pPr>
            <a:r>
              <a:rPr b="1" lang="en-US" sz="2000">
                <a:solidFill>
                  <a:schemeClr val="lt1"/>
                </a:solidFill>
                <a:latin typeface="Calibri"/>
                <a:ea typeface="Calibri"/>
                <a:cs typeface="Calibri"/>
                <a:sym typeface="Calibri"/>
              </a:rPr>
              <a:t>Dataware house</a:t>
            </a:r>
            <a:endParaRPr/>
          </a:p>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a:p>
            <a:pPr indent="0" lvl="0" marL="0" marR="0" rtl="0" algn="ctr">
              <a:spcBef>
                <a:spcPts val="0"/>
              </a:spcBef>
              <a:spcAft>
                <a:spcPts val="0"/>
              </a:spcAft>
              <a:buNone/>
            </a:pPr>
            <a:r>
              <a:rPr lang="en-US" sz="1600">
                <a:solidFill>
                  <a:schemeClr val="lt1"/>
                </a:solidFill>
                <a:latin typeface="Calibri"/>
                <a:ea typeface="Calibri"/>
                <a:cs typeface="Calibri"/>
                <a:sym typeface="Calibri"/>
              </a:rPr>
              <a:t>Business Objects, SAS, Informatica, Cognos other SQL Reporting Tools</a:t>
            </a:r>
            <a:endParaRPr sz="1100">
              <a:solidFill>
                <a:schemeClr val="lt1"/>
              </a:solidFill>
              <a:latin typeface="Calibri"/>
              <a:ea typeface="Calibri"/>
              <a:cs typeface="Calibri"/>
              <a:sym typeface="Calibri"/>
            </a:endParaRPr>
          </a:p>
        </p:txBody>
      </p:sp>
      <p:sp>
        <p:nvSpPr>
          <p:cNvPr id="327" name="Google Shape;327;p17"/>
          <p:cNvSpPr/>
          <p:nvPr/>
        </p:nvSpPr>
        <p:spPr>
          <a:xfrm>
            <a:off x="3208865" y="1308113"/>
            <a:ext cx="2810935" cy="2167467"/>
          </a:xfrm>
          <a:prstGeom prst="rect">
            <a:avLst/>
          </a:prstGeom>
          <a:solidFill>
            <a:schemeClr val="accent4"/>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lt1"/>
              </a:solidFill>
              <a:latin typeface="Calibri"/>
              <a:ea typeface="Calibri"/>
              <a:cs typeface="Calibri"/>
              <a:sym typeface="Calibri"/>
            </a:endParaRPr>
          </a:p>
          <a:p>
            <a:pPr indent="0" lvl="0" marL="0" marR="0" rtl="0" algn="ctr">
              <a:spcBef>
                <a:spcPts val="0"/>
              </a:spcBef>
              <a:spcAft>
                <a:spcPts val="0"/>
              </a:spcAft>
              <a:buNone/>
            </a:pPr>
            <a:r>
              <a:rPr b="1" lang="en-US" sz="2400">
                <a:solidFill>
                  <a:schemeClr val="lt1"/>
                </a:solidFill>
                <a:latin typeface="Calibri"/>
                <a:ea typeface="Calibri"/>
                <a:cs typeface="Calibri"/>
                <a:sym typeface="Calibri"/>
              </a:rPr>
              <a:t>Interactive Business Intelligence &amp;  </a:t>
            </a:r>
            <a:endParaRPr/>
          </a:p>
          <a:p>
            <a:pPr indent="0" lvl="0" marL="0" marR="0" rtl="0" algn="ctr">
              <a:spcBef>
                <a:spcPts val="0"/>
              </a:spcBef>
              <a:spcAft>
                <a:spcPts val="0"/>
              </a:spcAft>
              <a:buNone/>
            </a:pPr>
            <a:r>
              <a:rPr b="1" lang="en-US" sz="2400">
                <a:solidFill>
                  <a:schemeClr val="lt1"/>
                </a:solidFill>
                <a:latin typeface="Calibri"/>
                <a:ea typeface="Calibri"/>
                <a:cs typeface="Calibri"/>
                <a:sym typeface="Calibri"/>
              </a:rPr>
              <a:t>In-memory RDBMS</a:t>
            </a:r>
            <a:endParaRPr/>
          </a:p>
          <a:p>
            <a:pPr indent="0" lvl="0" marL="0" marR="0" rtl="0" algn="l">
              <a:spcBef>
                <a:spcPts val="0"/>
              </a:spcBef>
              <a:spcAft>
                <a:spcPts val="0"/>
              </a:spcAft>
              <a:buNone/>
            </a:pPr>
            <a:r>
              <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QliqView, Tableau, HANA</a:t>
            </a:r>
            <a:endParaRPr/>
          </a:p>
          <a:p>
            <a:pPr indent="0" lvl="0" marL="0" marR="0" rtl="0" algn="ctr">
              <a:spcBef>
                <a:spcPts val="0"/>
              </a:spcBef>
              <a:spcAft>
                <a:spcPts val="0"/>
              </a:spcAft>
              <a:buNone/>
            </a:pPr>
            <a:r>
              <a:t/>
            </a:r>
            <a:endParaRPr b="1" sz="24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17"/>
          <p:cNvSpPr/>
          <p:nvPr/>
        </p:nvSpPr>
        <p:spPr>
          <a:xfrm>
            <a:off x="6316131" y="1600213"/>
            <a:ext cx="2751667" cy="2167467"/>
          </a:xfrm>
          <a:prstGeom prst="rect">
            <a:avLst/>
          </a:prstGeom>
          <a:solidFill>
            <a:schemeClr val="accent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lt1"/>
              </a:solidFill>
              <a:latin typeface="Calibri"/>
              <a:ea typeface="Calibri"/>
              <a:cs typeface="Calibri"/>
              <a:sym typeface="Calibri"/>
            </a:endParaRPr>
          </a:p>
          <a:p>
            <a:pPr indent="0" lvl="0" marL="0" marR="0" rtl="0" algn="ctr">
              <a:spcBef>
                <a:spcPts val="0"/>
              </a:spcBef>
              <a:spcAft>
                <a:spcPts val="0"/>
              </a:spcAft>
              <a:buNone/>
            </a:pPr>
            <a:r>
              <a:rPr b="1" lang="en-US" sz="2400">
                <a:solidFill>
                  <a:schemeClr val="lt1"/>
                </a:solidFill>
                <a:latin typeface="Calibri"/>
                <a:ea typeface="Calibri"/>
                <a:cs typeface="Calibri"/>
                <a:sym typeface="Calibri"/>
              </a:rPr>
              <a:t>Big Data:</a:t>
            </a:r>
            <a:endParaRPr/>
          </a:p>
          <a:p>
            <a:pPr indent="0" lvl="0" marL="0" marR="0" rtl="0" algn="ctr">
              <a:spcBef>
                <a:spcPts val="0"/>
              </a:spcBef>
              <a:spcAft>
                <a:spcPts val="0"/>
              </a:spcAft>
              <a:buNone/>
            </a:pPr>
            <a:r>
              <a:rPr b="1" lang="en-US" sz="2400">
                <a:solidFill>
                  <a:schemeClr val="lt1"/>
                </a:solidFill>
                <a:latin typeface="Calibri"/>
                <a:ea typeface="Calibri"/>
                <a:cs typeface="Calibri"/>
                <a:sym typeface="Calibri"/>
              </a:rPr>
              <a:t>Real Time &amp;</a:t>
            </a:r>
            <a:endParaRPr/>
          </a:p>
          <a:p>
            <a:pPr indent="0" lvl="0" marL="0" marR="0" rtl="0" algn="ctr">
              <a:spcBef>
                <a:spcPts val="0"/>
              </a:spcBef>
              <a:spcAft>
                <a:spcPts val="0"/>
              </a:spcAft>
              <a:buNone/>
            </a:pPr>
            <a:r>
              <a:rPr b="1" lang="en-US" sz="2400">
                <a:solidFill>
                  <a:schemeClr val="lt1"/>
                </a:solidFill>
                <a:latin typeface="Calibri"/>
                <a:ea typeface="Calibri"/>
                <a:cs typeface="Calibri"/>
                <a:sym typeface="Calibri"/>
              </a:rPr>
              <a:t>Single View</a:t>
            </a:r>
            <a:endParaRPr b="1" sz="24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Graph Databases</a:t>
            </a:r>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17"/>
          <p:cNvSpPr txBox="1"/>
          <p:nvPr>
            <p:ph type="title"/>
          </p:nvPr>
        </p:nvSpPr>
        <p:spPr>
          <a:xfrm>
            <a:off x="1380054" y="609618"/>
            <a:ext cx="7374479" cy="59266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800"/>
              <a:buFont typeface="Calibri"/>
              <a:buNone/>
            </a:pPr>
            <a:r>
              <a:rPr b="1" lang="en-US" sz="2800"/>
              <a:t>THE EVOLUTION </a:t>
            </a:r>
            <a:r>
              <a:rPr lang="en-US" sz="2800"/>
              <a:t>OF BUSINESS INTELLIGENCE</a:t>
            </a:r>
            <a:endParaRPr b="1" sz="2800"/>
          </a:p>
        </p:txBody>
      </p:sp>
      <p:sp>
        <p:nvSpPr>
          <p:cNvPr id="330" name="Google Shape;330;p17"/>
          <p:cNvSpPr txBox="1"/>
          <p:nvPr/>
        </p:nvSpPr>
        <p:spPr>
          <a:xfrm>
            <a:off x="1174542" y="5350915"/>
            <a:ext cx="101076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1990’s</a:t>
            </a:r>
            <a:endParaRPr b="1" sz="2400">
              <a:solidFill>
                <a:schemeClr val="dk1"/>
              </a:solidFill>
              <a:latin typeface="Calibri"/>
              <a:ea typeface="Calibri"/>
              <a:cs typeface="Calibri"/>
              <a:sym typeface="Calibri"/>
            </a:endParaRPr>
          </a:p>
        </p:txBody>
      </p:sp>
      <p:sp>
        <p:nvSpPr>
          <p:cNvPr id="331" name="Google Shape;331;p17"/>
          <p:cNvSpPr txBox="1"/>
          <p:nvPr/>
        </p:nvSpPr>
        <p:spPr>
          <a:xfrm>
            <a:off x="4104009" y="5350918"/>
            <a:ext cx="101076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2000’s</a:t>
            </a:r>
            <a:endParaRPr b="1" sz="2400">
              <a:solidFill>
                <a:schemeClr val="dk1"/>
              </a:solidFill>
              <a:latin typeface="Calibri"/>
              <a:ea typeface="Calibri"/>
              <a:cs typeface="Calibri"/>
              <a:sym typeface="Calibri"/>
            </a:endParaRPr>
          </a:p>
        </p:txBody>
      </p:sp>
      <p:sp>
        <p:nvSpPr>
          <p:cNvPr id="332" name="Google Shape;332;p17"/>
          <p:cNvSpPr txBox="1"/>
          <p:nvPr/>
        </p:nvSpPr>
        <p:spPr>
          <a:xfrm>
            <a:off x="7063815" y="5350918"/>
            <a:ext cx="101076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2010’s</a:t>
            </a:r>
            <a:endParaRPr b="1" sz="2400">
              <a:solidFill>
                <a:schemeClr val="dk1"/>
              </a:solidFill>
              <a:latin typeface="Calibri"/>
              <a:ea typeface="Calibri"/>
              <a:cs typeface="Calibri"/>
              <a:sym typeface="Calibri"/>
            </a:endParaRPr>
          </a:p>
        </p:txBody>
      </p:sp>
      <p:cxnSp>
        <p:nvCxnSpPr>
          <p:cNvPr id="333" name="Google Shape;333;p17"/>
          <p:cNvCxnSpPr>
            <a:stCxn id="326" idx="0"/>
          </p:cNvCxnSpPr>
          <p:nvPr/>
        </p:nvCxnSpPr>
        <p:spPr>
          <a:xfrm flipH="1" rot="10800000">
            <a:off x="1629824" y="1752546"/>
            <a:ext cx="1578900" cy="9060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334" name="Google Shape;334;p17"/>
          <p:cNvSpPr txBox="1"/>
          <p:nvPr/>
        </p:nvSpPr>
        <p:spPr>
          <a:xfrm>
            <a:off x="1751613" y="1916668"/>
            <a:ext cx="7629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Speed</a:t>
            </a:r>
            <a:endParaRPr sz="1800">
              <a:solidFill>
                <a:schemeClr val="dk1"/>
              </a:solidFill>
              <a:latin typeface="Calibri"/>
              <a:ea typeface="Calibri"/>
              <a:cs typeface="Calibri"/>
              <a:sym typeface="Calibri"/>
            </a:endParaRPr>
          </a:p>
        </p:txBody>
      </p:sp>
      <p:cxnSp>
        <p:nvCxnSpPr>
          <p:cNvPr id="335" name="Google Shape;335;p17"/>
          <p:cNvCxnSpPr>
            <a:stCxn id="326" idx="3"/>
            <a:endCxn id="325" idx="1"/>
          </p:cNvCxnSpPr>
          <p:nvPr/>
        </p:nvCxnSpPr>
        <p:spPr>
          <a:xfrm>
            <a:off x="3005658" y="3742280"/>
            <a:ext cx="2023500" cy="4572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336" name="Google Shape;336;p17"/>
          <p:cNvSpPr txBox="1"/>
          <p:nvPr/>
        </p:nvSpPr>
        <p:spPr>
          <a:xfrm>
            <a:off x="3429922" y="3927528"/>
            <a:ext cx="666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Scale</a:t>
            </a:r>
            <a:endParaRPr sz="1800">
              <a:solidFill>
                <a:schemeClr val="dk1"/>
              </a:solidFill>
              <a:latin typeface="Calibri"/>
              <a:ea typeface="Calibri"/>
              <a:cs typeface="Calibri"/>
              <a:sym typeface="Calibri"/>
            </a:endParaRPr>
          </a:p>
        </p:txBody>
      </p:sp>
      <p:cxnSp>
        <p:nvCxnSpPr>
          <p:cNvPr id="337" name="Google Shape;337;p17"/>
          <p:cNvCxnSpPr>
            <a:stCxn id="327" idx="3"/>
            <a:endCxn id="328" idx="1"/>
          </p:cNvCxnSpPr>
          <p:nvPr/>
        </p:nvCxnSpPr>
        <p:spPr>
          <a:xfrm>
            <a:off x="6019800" y="2391846"/>
            <a:ext cx="296400" cy="2922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338" name="Google Shape;338;p17"/>
          <p:cNvCxnSpPr>
            <a:stCxn id="325" idx="3"/>
          </p:cNvCxnSpPr>
          <p:nvPr/>
        </p:nvCxnSpPr>
        <p:spPr>
          <a:xfrm flipH="1" rot="10800000">
            <a:off x="8305800" y="3767780"/>
            <a:ext cx="381000" cy="4317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339" name="Google Shape;339;p17"/>
          <p:cNvSpPr txBox="1"/>
          <p:nvPr/>
        </p:nvSpPr>
        <p:spPr>
          <a:xfrm>
            <a:off x="5962669" y="2124115"/>
            <a:ext cx="666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Scale</a:t>
            </a:r>
            <a:endParaRPr sz="1800">
              <a:solidFill>
                <a:schemeClr val="dk1"/>
              </a:solidFill>
              <a:latin typeface="Calibri"/>
              <a:ea typeface="Calibri"/>
              <a:cs typeface="Calibri"/>
              <a:sym typeface="Calibri"/>
            </a:endParaRPr>
          </a:p>
        </p:txBody>
      </p:sp>
      <p:sp>
        <p:nvSpPr>
          <p:cNvPr id="340" name="Google Shape;340;p17"/>
          <p:cNvSpPr txBox="1"/>
          <p:nvPr/>
        </p:nvSpPr>
        <p:spPr>
          <a:xfrm>
            <a:off x="8317511" y="3913214"/>
            <a:ext cx="7629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Speed</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Big Data Analytics</a:t>
            </a:r>
            <a:endParaRPr/>
          </a:p>
        </p:txBody>
      </p:sp>
      <p:sp>
        <p:nvSpPr>
          <p:cNvPr id="346" name="Google Shape;346;p18"/>
          <p:cNvSpPr txBox="1"/>
          <p:nvPr>
            <p:ph idx="1" type="body"/>
          </p:nvPr>
        </p:nvSpPr>
        <p:spPr>
          <a:xfrm>
            <a:off x="312931" y="1870673"/>
            <a:ext cx="4398184" cy="411002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Char char="•"/>
            </a:pPr>
            <a:r>
              <a:rPr lang="en-US" sz="2000"/>
              <a:t>Big data is more real-time in nature than traditional DW applications</a:t>
            </a:r>
            <a:endParaRPr sz="2000"/>
          </a:p>
          <a:p>
            <a:pPr indent="-342900" lvl="0" marL="342900" rtl="0" algn="l">
              <a:spcBef>
                <a:spcPts val="400"/>
              </a:spcBef>
              <a:spcAft>
                <a:spcPts val="0"/>
              </a:spcAft>
              <a:buClr>
                <a:schemeClr val="dk1"/>
              </a:buClr>
              <a:buSzPts val="2000"/>
              <a:buChar char="•"/>
            </a:pPr>
            <a:r>
              <a:rPr lang="en-US" sz="2000"/>
              <a:t>Traditional DW architectures (e.g. Exadata, Teradata) are not well-suited for big data apps</a:t>
            </a:r>
            <a:endParaRPr sz="2000"/>
          </a:p>
          <a:p>
            <a:pPr indent="-342900" lvl="0" marL="342900" rtl="0" algn="l">
              <a:spcBef>
                <a:spcPts val="400"/>
              </a:spcBef>
              <a:spcAft>
                <a:spcPts val="0"/>
              </a:spcAft>
              <a:buClr>
                <a:schemeClr val="dk1"/>
              </a:buClr>
              <a:buSzPts val="2000"/>
              <a:buChar char="•"/>
            </a:pPr>
            <a:r>
              <a:rPr lang="en-US" sz="2000"/>
              <a:t>Shared nothing, massively parallel processing, scale out architectures are well-suited for big data apps</a:t>
            </a:r>
            <a:endParaRPr sz="2000"/>
          </a:p>
        </p:txBody>
      </p:sp>
      <p:pic>
        <p:nvPicPr>
          <p:cNvPr descr="Screen shot 2013-01-13 at 9.45.03 PM.png" id="347" name="Google Shape;347;p18"/>
          <p:cNvPicPr preferRelativeResize="0"/>
          <p:nvPr/>
        </p:nvPicPr>
        <p:blipFill rotWithShape="1">
          <a:blip r:embed="rId3">
            <a:alphaModFix/>
          </a:blip>
          <a:srcRect b="0" l="0" r="0" t="0"/>
          <a:stretch/>
        </p:blipFill>
        <p:spPr>
          <a:xfrm>
            <a:off x="4820358" y="1802401"/>
            <a:ext cx="3851882" cy="2812838"/>
          </a:xfrm>
          <a:prstGeom prst="rect">
            <a:avLst/>
          </a:prstGeom>
          <a:noFill/>
          <a:ln cap="flat" cmpd="sng" w="9525">
            <a:solidFill>
              <a:schemeClr val="dk1"/>
            </a:solidFill>
            <a:prstDash val="solid"/>
            <a:round/>
            <a:headEnd len="sm" w="sm" type="none"/>
            <a:tailEnd len="sm" w="sm" type="none"/>
          </a:ln>
        </p:spPr>
      </p:pic>
      <p:sp>
        <p:nvSpPr>
          <p:cNvPr id="348" name="Google Shape;348;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354" name="Google Shape;354;p19"/>
          <p:cNvPicPr preferRelativeResize="0"/>
          <p:nvPr>
            <p:ph idx="1" type="body"/>
          </p:nvPr>
        </p:nvPicPr>
        <p:blipFill rotWithShape="1">
          <a:blip r:embed="rId3">
            <a:alphaModFix/>
          </a:blip>
          <a:srcRect b="0" l="-3570" r="-3569" t="0"/>
          <a:stretch/>
        </p:blipFill>
        <p:spPr>
          <a:xfrm>
            <a:off x="-304800" y="-76200"/>
            <a:ext cx="9802813" cy="7162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What’s Big Data?</a:t>
            </a:r>
            <a:endParaRPr/>
          </a:p>
        </p:txBody>
      </p:sp>
      <p:sp>
        <p:nvSpPr>
          <p:cNvPr id="95" name="Google Shape;95;p2"/>
          <p:cNvSpPr txBox="1"/>
          <p:nvPr>
            <p:ph idx="1" type="body"/>
          </p:nvPr>
        </p:nvSpPr>
        <p:spPr>
          <a:xfrm>
            <a:off x="457200" y="1447800"/>
            <a:ext cx="8382000" cy="50292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dk1"/>
              </a:buClr>
              <a:buSzPts val="2480"/>
              <a:buNone/>
            </a:pPr>
            <a:r>
              <a:rPr b="1" lang="en-US" sz="2480"/>
              <a:t>No single definition; here is from Wikipedia:</a:t>
            </a:r>
            <a:endParaRPr/>
          </a:p>
          <a:p>
            <a:pPr indent="-185420" lvl="0" marL="342900" rtl="0" algn="l">
              <a:lnSpc>
                <a:spcPct val="80000"/>
              </a:lnSpc>
              <a:spcBef>
                <a:spcPts val="496"/>
              </a:spcBef>
              <a:spcAft>
                <a:spcPts val="0"/>
              </a:spcAft>
              <a:buClr>
                <a:schemeClr val="dk1"/>
              </a:buClr>
              <a:buSzPts val="2480"/>
              <a:buNone/>
            </a:pPr>
            <a:r>
              <a:t/>
            </a:r>
            <a:endParaRPr b="1" sz="2480"/>
          </a:p>
          <a:p>
            <a:pPr indent="-342900" lvl="0" marL="342900" rtl="0" algn="l">
              <a:lnSpc>
                <a:spcPct val="80000"/>
              </a:lnSpc>
              <a:spcBef>
                <a:spcPts val="496"/>
              </a:spcBef>
              <a:spcAft>
                <a:spcPts val="0"/>
              </a:spcAft>
              <a:buClr>
                <a:schemeClr val="dk1"/>
              </a:buClr>
              <a:buSzPts val="2480"/>
              <a:buChar char="•"/>
            </a:pPr>
            <a:r>
              <a:rPr b="1" lang="en-US" sz="2480"/>
              <a:t>Big data</a:t>
            </a:r>
            <a:r>
              <a:rPr lang="en-US" sz="2480"/>
              <a:t> is the term for a collection of data sets so large and complex that it becomes difficult to process using on-hand database management tools or traditional data processing applications. </a:t>
            </a:r>
            <a:endParaRPr sz="2480"/>
          </a:p>
          <a:p>
            <a:pPr indent="-342900" lvl="0" marL="342900" rtl="0" algn="l">
              <a:lnSpc>
                <a:spcPct val="80000"/>
              </a:lnSpc>
              <a:spcBef>
                <a:spcPts val="496"/>
              </a:spcBef>
              <a:spcAft>
                <a:spcPts val="0"/>
              </a:spcAft>
              <a:buClr>
                <a:schemeClr val="dk1"/>
              </a:buClr>
              <a:buSzPts val="2480"/>
              <a:buChar char="•"/>
            </a:pPr>
            <a:r>
              <a:rPr lang="en-US" sz="2480"/>
              <a:t>The challenges include </a:t>
            </a:r>
            <a:r>
              <a:rPr lang="en-US" sz="2480">
                <a:solidFill>
                  <a:srgbClr val="FF0000"/>
                </a:solidFill>
              </a:rPr>
              <a:t>capture, curation, storage, search, sharing, transfer, analysis, and visualization</a:t>
            </a:r>
            <a:r>
              <a:rPr lang="en-US" sz="2480"/>
              <a:t>. </a:t>
            </a:r>
            <a:endParaRPr sz="2480"/>
          </a:p>
          <a:p>
            <a:pPr indent="-342900" lvl="0" marL="342900" rtl="0" algn="l">
              <a:lnSpc>
                <a:spcPct val="80000"/>
              </a:lnSpc>
              <a:spcBef>
                <a:spcPts val="496"/>
              </a:spcBef>
              <a:spcAft>
                <a:spcPts val="0"/>
              </a:spcAft>
              <a:buClr>
                <a:schemeClr val="dk1"/>
              </a:buClr>
              <a:buSzPts val="2480"/>
              <a:buChar char="•"/>
            </a:pPr>
            <a:r>
              <a:rPr lang="en-US" sz="2480"/>
              <a:t>The trend to larger data sets is due to the additional information derivable from analysis of a single large set of related data, as compared to separate smaller sets with the same total amount of data, allowing correlations to be found to "</a:t>
            </a:r>
            <a:r>
              <a:rPr lang="en-US" sz="2480">
                <a:solidFill>
                  <a:srgbClr val="0000FF"/>
                </a:solidFill>
              </a:rPr>
              <a:t>spot business trends, determine quality of research, prevent diseases, link legal citations, combat crime, and determine real-time roadway traffic conditions</a:t>
            </a:r>
            <a:r>
              <a:rPr lang="en-US" sz="2480"/>
              <a:t>.”</a:t>
            </a:r>
            <a:endParaRPr sz="2480"/>
          </a:p>
        </p:txBody>
      </p:sp>
      <p:sp>
        <p:nvSpPr>
          <p:cNvPr id="96" name="Google Shape;96;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Big Data Technology</a:t>
            </a:r>
            <a:endParaRPr/>
          </a:p>
        </p:txBody>
      </p:sp>
      <p:pic>
        <p:nvPicPr>
          <p:cNvPr id="360" name="Google Shape;360;p20"/>
          <p:cNvPicPr preferRelativeResize="0"/>
          <p:nvPr/>
        </p:nvPicPr>
        <p:blipFill rotWithShape="1">
          <a:blip r:embed="rId3">
            <a:alphaModFix/>
          </a:blip>
          <a:srcRect b="0" l="0" r="0" t="0"/>
          <a:stretch/>
        </p:blipFill>
        <p:spPr>
          <a:xfrm>
            <a:off x="320478" y="1584008"/>
            <a:ext cx="8542618" cy="4884889"/>
          </a:xfrm>
          <a:prstGeom prst="rect">
            <a:avLst/>
          </a:prstGeom>
          <a:noFill/>
          <a:ln>
            <a:noFill/>
          </a:ln>
        </p:spPr>
      </p:pic>
      <p:sp>
        <p:nvSpPr>
          <p:cNvPr id="361" name="Google Shape;361;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Cloud Computing </a:t>
            </a:r>
            <a:endParaRPr/>
          </a:p>
        </p:txBody>
      </p:sp>
      <p:sp>
        <p:nvSpPr>
          <p:cNvPr id="367" name="Google Shape;367;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IT resources provided as a service</a:t>
            </a:r>
            <a:endParaRPr/>
          </a:p>
          <a:p>
            <a:pPr indent="-285750" lvl="1" marL="742950" rtl="0" algn="l">
              <a:spcBef>
                <a:spcPts val="560"/>
              </a:spcBef>
              <a:spcAft>
                <a:spcPts val="0"/>
              </a:spcAft>
              <a:buClr>
                <a:schemeClr val="dk1"/>
              </a:buClr>
              <a:buSzPts val="2800"/>
              <a:buChar char="–"/>
            </a:pPr>
            <a:r>
              <a:rPr lang="en-US"/>
              <a:t>Compute, storage, databases, queues</a:t>
            </a:r>
            <a:endParaRPr/>
          </a:p>
          <a:p>
            <a:pPr indent="-342900" lvl="0" marL="342900" rtl="0" algn="l">
              <a:spcBef>
                <a:spcPts val="640"/>
              </a:spcBef>
              <a:spcAft>
                <a:spcPts val="0"/>
              </a:spcAft>
              <a:buClr>
                <a:schemeClr val="dk1"/>
              </a:buClr>
              <a:buSzPts val="3200"/>
              <a:buChar char="•"/>
            </a:pPr>
            <a:r>
              <a:rPr lang="en-US"/>
              <a:t>Clouds leverage economies of scale of commodity hardware</a:t>
            </a:r>
            <a:endParaRPr/>
          </a:p>
          <a:p>
            <a:pPr indent="-285750" lvl="1" marL="742950" rtl="0" algn="l">
              <a:spcBef>
                <a:spcPts val="560"/>
              </a:spcBef>
              <a:spcAft>
                <a:spcPts val="0"/>
              </a:spcAft>
              <a:buClr>
                <a:schemeClr val="dk1"/>
              </a:buClr>
              <a:buSzPts val="2800"/>
              <a:buChar char="–"/>
            </a:pPr>
            <a:r>
              <a:rPr lang="en-US"/>
              <a:t>Cheap storage, high bandwidth networks &amp; multicore processors </a:t>
            </a:r>
            <a:endParaRPr/>
          </a:p>
          <a:p>
            <a:pPr indent="-285750" lvl="1" marL="742950" rtl="0" algn="l">
              <a:spcBef>
                <a:spcPts val="560"/>
              </a:spcBef>
              <a:spcAft>
                <a:spcPts val="0"/>
              </a:spcAft>
              <a:buClr>
                <a:schemeClr val="dk1"/>
              </a:buClr>
              <a:buSzPts val="2800"/>
              <a:buChar char="–"/>
            </a:pPr>
            <a:r>
              <a:rPr lang="en-US"/>
              <a:t>Geographically distributed data centers</a:t>
            </a:r>
            <a:endParaRPr/>
          </a:p>
          <a:p>
            <a:pPr indent="-342900" lvl="0" marL="342900" rtl="0" algn="l">
              <a:spcBef>
                <a:spcPts val="640"/>
              </a:spcBef>
              <a:spcAft>
                <a:spcPts val="0"/>
              </a:spcAft>
              <a:buClr>
                <a:schemeClr val="dk1"/>
              </a:buClr>
              <a:buSzPts val="3200"/>
              <a:buChar char="•"/>
            </a:pPr>
            <a:r>
              <a:rPr lang="en-US"/>
              <a:t>Offerings from Microsoft, Amazon, Google, …</a:t>
            </a:r>
            <a:endParaRPr/>
          </a:p>
          <a:p>
            <a:pPr indent="-342900" lvl="0" marL="342900" rtl="0" algn="l">
              <a:spcBef>
                <a:spcPts val="640"/>
              </a:spcBef>
              <a:spcAft>
                <a:spcPts val="0"/>
              </a:spcAft>
              <a:buClr>
                <a:schemeClr val="dk1"/>
              </a:buClr>
              <a:buSzPts val="32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22"/>
          <p:cNvPicPr preferRelativeResize="0"/>
          <p:nvPr/>
        </p:nvPicPr>
        <p:blipFill rotWithShape="1">
          <a:blip r:embed="rId3">
            <a:alphaModFix/>
          </a:blip>
          <a:srcRect b="0" l="0" r="0" t="0"/>
          <a:stretch/>
        </p:blipFill>
        <p:spPr>
          <a:xfrm>
            <a:off x="914400" y="228600"/>
            <a:ext cx="7612660" cy="5943600"/>
          </a:xfrm>
          <a:prstGeom prst="rect">
            <a:avLst/>
          </a:prstGeom>
          <a:noFill/>
          <a:ln>
            <a:noFill/>
          </a:ln>
        </p:spPr>
      </p:pic>
      <p:sp>
        <p:nvSpPr>
          <p:cNvPr id="373" name="Google Shape;373;p22"/>
          <p:cNvSpPr txBox="1"/>
          <p:nvPr/>
        </p:nvSpPr>
        <p:spPr>
          <a:xfrm>
            <a:off x="2634669" y="6336268"/>
            <a:ext cx="3613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wikipedia:Cloud Computing</a:t>
            </a: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Benefits</a:t>
            </a:r>
            <a:endParaRPr/>
          </a:p>
        </p:txBody>
      </p:sp>
      <p:sp>
        <p:nvSpPr>
          <p:cNvPr id="379" name="Google Shape;379;p23"/>
          <p:cNvSpPr txBox="1"/>
          <p:nvPr>
            <p:ph idx="1" type="body"/>
          </p:nvPr>
        </p:nvSpPr>
        <p:spPr>
          <a:xfrm>
            <a:off x="457200" y="1600200"/>
            <a:ext cx="8229600" cy="4724400"/>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960"/>
              <a:buChar char="•"/>
            </a:pPr>
            <a:r>
              <a:rPr lang="en-US" sz="2960"/>
              <a:t>Cost &amp; management</a:t>
            </a:r>
            <a:endParaRPr/>
          </a:p>
          <a:p>
            <a:pPr indent="-285750" lvl="1" marL="742950" rtl="0" algn="l">
              <a:lnSpc>
                <a:spcPct val="80000"/>
              </a:lnSpc>
              <a:spcBef>
                <a:spcPts val="518"/>
              </a:spcBef>
              <a:spcAft>
                <a:spcPts val="0"/>
              </a:spcAft>
              <a:buClr>
                <a:schemeClr val="dk1"/>
              </a:buClr>
              <a:buSzPts val="2590"/>
              <a:buChar char="–"/>
            </a:pPr>
            <a:r>
              <a:rPr lang="en-US" sz="2590"/>
              <a:t>Economies of scale, “out-sourced” resource management</a:t>
            </a:r>
            <a:endParaRPr/>
          </a:p>
          <a:p>
            <a:pPr indent="-342900" lvl="0" marL="342900" rtl="0" algn="l">
              <a:lnSpc>
                <a:spcPct val="80000"/>
              </a:lnSpc>
              <a:spcBef>
                <a:spcPts val="592"/>
              </a:spcBef>
              <a:spcAft>
                <a:spcPts val="0"/>
              </a:spcAft>
              <a:buClr>
                <a:schemeClr val="dk1"/>
              </a:buClr>
              <a:buSzPts val="2960"/>
              <a:buChar char="•"/>
            </a:pPr>
            <a:r>
              <a:rPr lang="en-US" sz="2960"/>
              <a:t>Reduced Time to deployment</a:t>
            </a:r>
            <a:endParaRPr/>
          </a:p>
          <a:p>
            <a:pPr indent="-285750" lvl="1" marL="742950" rtl="0" algn="l">
              <a:lnSpc>
                <a:spcPct val="80000"/>
              </a:lnSpc>
              <a:spcBef>
                <a:spcPts val="518"/>
              </a:spcBef>
              <a:spcAft>
                <a:spcPts val="0"/>
              </a:spcAft>
              <a:buClr>
                <a:schemeClr val="dk1"/>
              </a:buClr>
              <a:buSzPts val="2590"/>
              <a:buChar char="–"/>
            </a:pPr>
            <a:r>
              <a:rPr lang="en-US" sz="2590"/>
              <a:t>Ease of assembly, works “out of the box”</a:t>
            </a:r>
            <a:endParaRPr/>
          </a:p>
          <a:p>
            <a:pPr indent="-342900" lvl="0" marL="342900" rtl="0" algn="l">
              <a:lnSpc>
                <a:spcPct val="80000"/>
              </a:lnSpc>
              <a:spcBef>
                <a:spcPts val="592"/>
              </a:spcBef>
              <a:spcAft>
                <a:spcPts val="0"/>
              </a:spcAft>
              <a:buClr>
                <a:schemeClr val="dk1"/>
              </a:buClr>
              <a:buSzPts val="2960"/>
              <a:buChar char="•"/>
            </a:pPr>
            <a:r>
              <a:rPr lang="en-US" sz="2960"/>
              <a:t>Scaling</a:t>
            </a:r>
            <a:endParaRPr/>
          </a:p>
          <a:p>
            <a:pPr indent="-285750" lvl="1" marL="742950" rtl="0" algn="l">
              <a:lnSpc>
                <a:spcPct val="80000"/>
              </a:lnSpc>
              <a:spcBef>
                <a:spcPts val="518"/>
              </a:spcBef>
              <a:spcAft>
                <a:spcPts val="0"/>
              </a:spcAft>
              <a:buClr>
                <a:schemeClr val="dk1"/>
              </a:buClr>
              <a:buSzPts val="2590"/>
              <a:buChar char="–"/>
            </a:pPr>
            <a:r>
              <a:rPr lang="en-US" sz="2590"/>
              <a:t>On demand provisioning, co-locate data and compute</a:t>
            </a:r>
            <a:endParaRPr/>
          </a:p>
          <a:p>
            <a:pPr indent="-342900" lvl="0" marL="342900" rtl="0" algn="l">
              <a:lnSpc>
                <a:spcPct val="80000"/>
              </a:lnSpc>
              <a:spcBef>
                <a:spcPts val="592"/>
              </a:spcBef>
              <a:spcAft>
                <a:spcPts val="0"/>
              </a:spcAft>
              <a:buClr>
                <a:schemeClr val="dk1"/>
              </a:buClr>
              <a:buSzPts val="2960"/>
              <a:buChar char="•"/>
            </a:pPr>
            <a:r>
              <a:rPr lang="en-US" sz="2960"/>
              <a:t>Reliability</a:t>
            </a:r>
            <a:endParaRPr/>
          </a:p>
          <a:p>
            <a:pPr indent="-285750" lvl="1" marL="742950" rtl="0" algn="l">
              <a:lnSpc>
                <a:spcPct val="80000"/>
              </a:lnSpc>
              <a:spcBef>
                <a:spcPts val="518"/>
              </a:spcBef>
              <a:spcAft>
                <a:spcPts val="0"/>
              </a:spcAft>
              <a:buClr>
                <a:schemeClr val="dk1"/>
              </a:buClr>
              <a:buSzPts val="2590"/>
              <a:buChar char="–"/>
            </a:pPr>
            <a:r>
              <a:rPr lang="en-US" sz="2590"/>
              <a:t>Massive, redundant, shared resources</a:t>
            </a:r>
            <a:endParaRPr/>
          </a:p>
          <a:p>
            <a:pPr indent="-342900" lvl="0" marL="342900" rtl="0" algn="l">
              <a:lnSpc>
                <a:spcPct val="80000"/>
              </a:lnSpc>
              <a:spcBef>
                <a:spcPts val="592"/>
              </a:spcBef>
              <a:spcAft>
                <a:spcPts val="0"/>
              </a:spcAft>
              <a:buClr>
                <a:schemeClr val="dk1"/>
              </a:buClr>
              <a:buSzPts val="2960"/>
              <a:buChar char="•"/>
            </a:pPr>
            <a:r>
              <a:rPr lang="en-US" sz="2960"/>
              <a:t>Sustainability</a:t>
            </a:r>
            <a:endParaRPr/>
          </a:p>
          <a:p>
            <a:pPr indent="-285750" lvl="1" marL="742950" rtl="0" algn="l">
              <a:lnSpc>
                <a:spcPct val="80000"/>
              </a:lnSpc>
              <a:spcBef>
                <a:spcPts val="518"/>
              </a:spcBef>
              <a:spcAft>
                <a:spcPts val="0"/>
              </a:spcAft>
              <a:buClr>
                <a:schemeClr val="dk1"/>
              </a:buClr>
              <a:buSzPts val="2590"/>
              <a:buChar char="–"/>
            </a:pPr>
            <a:r>
              <a:rPr lang="en-US" sz="2590"/>
              <a:t>Hardware not owned</a:t>
            </a:r>
            <a:endParaRPr/>
          </a:p>
          <a:p>
            <a:pPr indent="-154940" lvl="0" marL="342900" rtl="0" algn="l">
              <a:lnSpc>
                <a:spcPct val="80000"/>
              </a:lnSpc>
              <a:spcBef>
                <a:spcPts val="592"/>
              </a:spcBef>
              <a:spcAft>
                <a:spcPts val="0"/>
              </a:spcAft>
              <a:buClr>
                <a:schemeClr val="dk1"/>
              </a:buClr>
              <a:buSzPts val="2960"/>
              <a:buNone/>
            </a:pPr>
            <a:r>
              <a:t/>
            </a:r>
            <a:endParaRPr sz="2960"/>
          </a:p>
          <a:p>
            <a:pPr indent="-154940" lvl="0" marL="342900" rtl="0" algn="l">
              <a:lnSpc>
                <a:spcPct val="80000"/>
              </a:lnSpc>
              <a:spcBef>
                <a:spcPts val="592"/>
              </a:spcBef>
              <a:spcAft>
                <a:spcPts val="0"/>
              </a:spcAft>
              <a:buClr>
                <a:schemeClr val="dk1"/>
              </a:buClr>
              <a:buSzPts val="2960"/>
              <a:buNone/>
            </a:pPr>
            <a:r>
              <a:t/>
            </a:r>
            <a:endParaRPr sz="296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4"/>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Types of Cloud Computing</a:t>
            </a:r>
            <a:endParaRPr/>
          </a:p>
        </p:txBody>
      </p:sp>
      <p:sp>
        <p:nvSpPr>
          <p:cNvPr id="385" name="Google Shape;385;p24"/>
          <p:cNvSpPr txBox="1"/>
          <p:nvPr>
            <p:ph idx="1" type="body"/>
          </p:nvPr>
        </p:nvSpPr>
        <p:spPr>
          <a:xfrm>
            <a:off x="76200" y="1066801"/>
            <a:ext cx="8458200" cy="380999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b="1" lang="en-US" sz="2400"/>
              <a:t>Public Cloud</a:t>
            </a:r>
            <a:r>
              <a:rPr lang="en-US" sz="2400"/>
              <a:t>: Computing infrastructure is hosted at the vendor’s premises. </a:t>
            </a:r>
            <a:endParaRPr/>
          </a:p>
          <a:p>
            <a:pPr indent="-342900" lvl="0" marL="342900" rtl="0" algn="l">
              <a:spcBef>
                <a:spcPts val="480"/>
              </a:spcBef>
              <a:spcAft>
                <a:spcPts val="0"/>
              </a:spcAft>
              <a:buClr>
                <a:schemeClr val="dk1"/>
              </a:buClr>
              <a:buSzPts val="2400"/>
              <a:buChar char="•"/>
            </a:pPr>
            <a:r>
              <a:rPr b="1" lang="en-US" sz="2400"/>
              <a:t>Private Cloud</a:t>
            </a:r>
            <a:r>
              <a:rPr lang="en-US" sz="2400"/>
              <a:t>: Computing architecture is dedicated to the customer and is not shared with other organisations. </a:t>
            </a:r>
            <a:endParaRPr/>
          </a:p>
          <a:p>
            <a:pPr indent="-342900" lvl="0" marL="342900" rtl="0" algn="l">
              <a:spcBef>
                <a:spcPts val="480"/>
              </a:spcBef>
              <a:spcAft>
                <a:spcPts val="0"/>
              </a:spcAft>
              <a:buClr>
                <a:schemeClr val="dk1"/>
              </a:buClr>
              <a:buSzPts val="2400"/>
              <a:buChar char="•"/>
            </a:pPr>
            <a:r>
              <a:rPr b="1" lang="en-US" sz="2400"/>
              <a:t>Hybrid Cloud</a:t>
            </a:r>
            <a:r>
              <a:rPr lang="en-US" sz="2400"/>
              <a:t>: Organisations host some critical, secure applications in private clouds. The not so critical applications are hosted in the public cloud</a:t>
            </a:r>
            <a:endParaRPr/>
          </a:p>
          <a:p>
            <a:pPr indent="-285750" lvl="1" marL="742950" rtl="0" algn="l">
              <a:spcBef>
                <a:spcPts val="400"/>
              </a:spcBef>
              <a:spcAft>
                <a:spcPts val="0"/>
              </a:spcAft>
              <a:buClr>
                <a:schemeClr val="dk1"/>
              </a:buClr>
              <a:buSzPts val="2000"/>
              <a:buChar char="–"/>
            </a:pPr>
            <a:r>
              <a:rPr b="1" lang="en-US" sz="2000"/>
              <a:t>Cloud bursting</a:t>
            </a:r>
            <a:r>
              <a:rPr lang="en-US" sz="2000"/>
              <a:t>: the organisation uses its own infrastructure for normal usage, but cloud is used for peak loads.</a:t>
            </a:r>
            <a:endParaRPr/>
          </a:p>
          <a:p>
            <a:pPr indent="-342900" lvl="0" marL="342900" rtl="0" algn="l">
              <a:spcBef>
                <a:spcPts val="480"/>
              </a:spcBef>
              <a:spcAft>
                <a:spcPts val="0"/>
              </a:spcAft>
              <a:buClr>
                <a:schemeClr val="dk1"/>
              </a:buClr>
              <a:buSzPts val="2400"/>
              <a:buChar char="•"/>
            </a:pPr>
            <a:r>
              <a:rPr b="1" lang="en-US" sz="2400"/>
              <a:t>Community Cloud</a:t>
            </a:r>
            <a:endParaRPr sz="2400"/>
          </a:p>
        </p:txBody>
      </p:sp>
      <p:pic>
        <p:nvPicPr>
          <p:cNvPr id="386" name="Google Shape;386;p24"/>
          <p:cNvPicPr preferRelativeResize="0"/>
          <p:nvPr/>
        </p:nvPicPr>
        <p:blipFill rotWithShape="1">
          <a:blip r:embed="rId3">
            <a:alphaModFix/>
          </a:blip>
          <a:srcRect b="0" l="0" r="0" t="0"/>
          <a:stretch/>
        </p:blipFill>
        <p:spPr>
          <a:xfrm>
            <a:off x="4800600" y="4415719"/>
            <a:ext cx="4267200" cy="251848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lang="en-US" sz="3959"/>
              <a:t>Classification of Cloud Computing based on Service Provided</a:t>
            </a:r>
            <a:endParaRPr sz="3959"/>
          </a:p>
        </p:txBody>
      </p:sp>
      <p:sp>
        <p:nvSpPr>
          <p:cNvPr id="392" name="Google Shape;392;p25"/>
          <p:cNvSpPr txBox="1"/>
          <p:nvPr>
            <p:ph idx="1" type="body"/>
          </p:nvPr>
        </p:nvSpPr>
        <p:spPr>
          <a:xfrm>
            <a:off x="228600" y="1600200"/>
            <a:ext cx="8458200" cy="5029200"/>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660"/>
              <a:buChar char="•"/>
            </a:pPr>
            <a:r>
              <a:rPr lang="en-US" sz="2660"/>
              <a:t>Infrastructure as a service (IaaS) </a:t>
            </a:r>
            <a:endParaRPr/>
          </a:p>
          <a:p>
            <a:pPr indent="-285750" lvl="1" marL="742950" rtl="0" algn="l">
              <a:lnSpc>
                <a:spcPct val="80000"/>
              </a:lnSpc>
              <a:spcBef>
                <a:spcPts val="392"/>
              </a:spcBef>
              <a:spcAft>
                <a:spcPts val="0"/>
              </a:spcAft>
              <a:buClr>
                <a:schemeClr val="dk1"/>
              </a:buClr>
              <a:buSzPts val="1960"/>
              <a:buChar char="–"/>
            </a:pPr>
            <a:r>
              <a:rPr lang="en-US" sz="1960"/>
              <a:t>Offering hardware related services using the principles of cloud computing. These could include storage services (database or disk storage) or virtual servers. </a:t>
            </a:r>
            <a:endParaRPr sz="1960"/>
          </a:p>
          <a:p>
            <a:pPr indent="-285750" lvl="1" marL="742950" rtl="0" algn="l">
              <a:lnSpc>
                <a:spcPct val="80000"/>
              </a:lnSpc>
              <a:spcBef>
                <a:spcPts val="392"/>
              </a:spcBef>
              <a:spcAft>
                <a:spcPts val="0"/>
              </a:spcAft>
              <a:buClr>
                <a:schemeClr val="dk1"/>
              </a:buClr>
              <a:buSzPts val="1960"/>
              <a:buChar char="–"/>
            </a:pPr>
            <a:r>
              <a:rPr lang="en-US" sz="1960" u="sng">
                <a:solidFill>
                  <a:schemeClr val="hlink"/>
                </a:solidFill>
                <a:hlinkClick r:id="rId3"/>
              </a:rPr>
              <a:t>Amazon EC2</a:t>
            </a:r>
            <a:r>
              <a:rPr lang="en-US" sz="1960"/>
              <a:t>, </a:t>
            </a:r>
            <a:r>
              <a:rPr lang="en-US" sz="1960" u="sng">
                <a:solidFill>
                  <a:schemeClr val="hlink"/>
                </a:solidFill>
                <a:hlinkClick r:id="rId4"/>
              </a:rPr>
              <a:t>Amazon S3</a:t>
            </a:r>
            <a:r>
              <a:rPr lang="en-US" sz="1960"/>
              <a:t>, </a:t>
            </a:r>
            <a:r>
              <a:rPr lang="en-US" sz="1960" u="sng">
                <a:solidFill>
                  <a:schemeClr val="hlink"/>
                </a:solidFill>
                <a:hlinkClick r:id="rId5"/>
              </a:rPr>
              <a:t>Rackspace Cloud Servers</a:t>
            </a:r>
            <a:r>
              <a:rPr lang="en-US" sz="1960"/>
              <a:t> and </a:t>
            </a:r>
            <a:r>
              <a:rPr lang="en-US" sz="1960" u="sng">
                <a:solidFill>
                  <a:schemeClr val="hlink"/>
                </a:solidFill>
                <a:hlinkClick r:id="rId6"/>
              </a:rPr>
              <a:t>Flexiscale</a:t>
            </a:r>
            <a:r>
              <a:rPr lang="en-US" sz="1960"/>
              <a:t>.</a:t>
            </a:r>
            <a:endParaRPr sz="1960"/>
          </a:p>
          <a:p>
            <a:pPr indent="-342900" lvl="0" marL="342900" rtl="0" algn="l">
              <a:lnSpc>
                <a:spcPct val="80000"/>
              </a:lnSpc>
              <a:spcBef>
                <a:spcPts val="532"/>
              </a:spcBef>
              <a:spcAft>
                <a:spcPts val="0"/>
              </a:spcAft>
              <a:buClr>
                <a:schemeClr val="dk1"/>
              </a:buClr>
              <a:buSzPts val="2660"/>
              <a:buChar char="•"/>
            </a:pPr>
            <a:r>
              <a:rPr lang="en-US" sz="2660"/>
              <a:t>Platform as a Service (PaaS) </a:t>
            </a:r>
            <a:endParaRPr/>
          </a:p>
          <a:p>
            <a:pPr indent="-285750" lvl="1" marL="742950" rtl="0" algn="l">
              <a:lnSpc>
                <a:spcPct val="80000"/>
              </a:lnSpc>
              <a:spcBef>
                <a:spcPts val="448"/>
              </a:spcBef>
              <a:spcAft>
                <a:spcPts val="0"/>
              </a:spcAft>
              <a:buClr>
                <a:schemeClr val="dk1"/>
              </a:buClr>
              <a:buSzPts val="2240"/>
              <a:buChar char="–"/>
            </a:pPr>
            <a:r>
              <a:rPr lang="en-US" sz="2240"/>
              <a:t>Offering a development platform on the cloud. </a:t>
            </a:r>
            <a:endParaRPr/>
          </a:p>
          <a:p>
            <a:pPr indent="-285750" lvl="1" marL="742950" rtl="0" algn="l">
              <a:lnSpc>
                <a:spcPct val="80000"/>
              </a:lnSpc>
              <a:spcBef>
                <a:spcPts val="448"/>
              </a:spcBef>
              <a:spcAft>
                <a:spcPts val="0"/>
              </a:spcAft>
              <a:buClr>
                <a:schemeClr val="dk1"/>
              </a:buClr>
              <a:buSzPts val="2240"/>
              <a:buChar char="–"/>
            </a:pPr>
            <a:r>
              <a:rPr lang="en-US" sz="2240" u="sng">
                <a:solidFill>
                  <a:schemeClr val="hlink"/>
                </a:solidFill>
                <a:hlinkClick r:id="rId7"/>
              </a:rPr>
              <a:t>Google’s Application Engine</a:t>
            </a:r>
            <a:r>
              <a:rPr lang="en-US" sz="2240"/>
              <a:t>, </a:t>
            </a:r>
            <a:r>
              <a:rPr lang="en-US" sz="2240" u="sng">
                <a:solidFill>
                  <a:schemeClr val="hlink"/>
                </a:solidFill>
                <a:hlinkClick r:id="rId8"/>
              </a:rPr>
              <a:t>Microsofts Azure</a:t>
            </a:r>
            <a:r>
              <a:rPr lang="en-US" sz="2240"/>
              <a:t>, Salesforce.com’s </a:t>
            </a:r>
            <a:r>
              <a:rPr lang="en-US" sz="2240" u="sng">
                <a:solidFill>
                  <a:schemeClr val="hlink"/>
                </a:solidFill>
                <a:hlinkClick r:id="rId9"/>
              </a:rPr>
              <a:t>force.com</a:t>
            </a:r>
            <a:r>
              <a:rPr lang="en-US" sz="2240"/>
              <a:t> .</a:t>
            </a:r>
            <a:endParaRPr sz="1960"/>
          </a:p>
          <a:p>
            <a:pPr indent="-342900" lvl="0" marL="342900" rtl="0" algn="l">
              <a:lnSpc>
                <a:spcPct val="80000"/>
              </a:lnSpc>
              <a:spcBef>
                <a:spcPts val="532"/>
              </a:spcBef>
              <a:spcAft>
                <a:spcPts val="0"/>
              </a:spcAft>
              <a:buClr>
                <a:schemeClr val="dk1"/>
              </a:buClr>
              <a:buSzPts val="2660"/>
              <a:buChar char="•"/>
            </a:pPr>
            <a:r>
              <a:rPr lang="en-US" sz="2660"/>
              <a:t>Software as a service (SaaS</a:t>
            </a:r>
            <a:r>
              <a:rPr lang="en-US" sz="2240"/>
              <a:t>) </a:t>
            </a:r>
            <a:endParaRPr/>
          </a:p>
          <a:p>
            <a:pPr indent="-285750" lvl="1" marL="742950" rtl="0" algn="l">
              <a:lnSpc>
                <a:spcPct val="80000"/>
              </a:lnSpc>
              <a:spcBef>
                <a:spcPts val="448"/>
              </a:spcBef>
              <a:spcAft>
                <a:spcPts val="0"/>
              </a:spcAft>
              <a:buClr>
                <a:schemeClr val="dk1"/>
              </a:buClr>
              <a:buSzPts val="2240"/>
              <a:buChar char="–"/>
            </a:pPr>
            <a:r>
              <a:rPr lang="en-US" sz="2240"/>
              <a:t>Including a complete software offering on the cloud. Users can access a software application hosted by the cloud vendor on pay-per-use basis. This is a well-established sector. </a:t>
            </a:r>
            <a:endParaRPr/>
          </a:p>
          <a:p>
            <a:pPr indent="-285750" lvl="1" marL="742950" rtl="0" algn="l">
              <a:lnSpc>
                <a:spcPct val="80000"/>
              </a:lnSpc>
              <a:spcBef>
                <a:spcPts val="448"/>
              </a:spcBef>
              <a:spcAft>
                <a:spcPts val="0"/>
              </a:spcAft>
              <a:buClr>
                <a:schemeClr val="dk1"/>
              </a:buClr>
              <a:buSzPts val="2240"/>
              <a:buChar char="–"/>
            </a:pPr>
            <a:r>
              <a:rPr lang="en-US" sz="2240"/>
              <a:t>Salesforce.coms’ offering in the online Customer Relationship Management (CRM) space, Googles </a:t>
            </a:r>
            <a:r>
              <a:rPr lang="en-US" sz="2240" u="sng">
                <a:solidFill>
                  <a:schemeClr val="hlink"/>
                </a:solidFill>
                <a:hlinkClick r:id="rId10"/>
              </a:rPr>
              <a:t>gmail</a:t>
            </a:r>
            <a:r>
              <a:rPr lang="en-US" sz="2240"/>
              <a:t> and Microsofts </a:t>
            </a:r>
            <a:r>
              <a:rPr lang="en-US" sz="2240" u="sng">
                <a:solidFill>
                  <a:schemeClr val="hlink"/>
                </a:solidFill>
                <a:hlinkClick r:id="rId11"/>
              </a:rPr>
              <a:t>hotmail</a:t>
            </a:r>
            <a:r>
              <a:rPr lang="en-US" sz="2240"/>
              <a:t>, </a:t>
            </a:r>
            <a:r>
              <a:rPr lang="en-US" sz="2240" u="sng">
                <a:solidFill>
                  <a:schemeClr val="hlink"/>
                </a:solidFill>
                <a:hlinkClick r:id="rId12"/>
              </a:rPr>
              <a:t>Google docs</a:t>
            </a:r>
            <a:r>
              <a:rPr lang="en-US" sz="2240"/>
              <a:t>. </a:t>
            </a:r>
            <a:endParaRPr sz="224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Infrastructure as a Service (IaaS)</a:t>
            </a:r>
            <a:endParaRPr/>
          </a:p>
        </p:txBody>
      </p:sp>
      <p:pic>
        <p:nvPicPr>
          <p:cNvPr id="398" name="Google Shape;398;p26"/>
          <p:cNvPicPr preferRelativeResize="0"/>
          <p:nvPr>
            <p:ph idx="1" type="body"/>
          </p:nvPr>
        </p:nvPicPr>
        <p:blipFill rotWithShape="1">
          <a:blip r:embed="rId3">
            <a:alphaModFix/>
          </a:blip>
          <a:srcRect b="0" l="0" r="0" t="0"/>
          <a:stretch/>
        </p:blipFill>
        <p:spPr>
          <a:xfrm>
            <a:off x="1524000" y="1600200"/>
            <a:ext cx="6355619" cy="4953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More Refined Categorization</a:t>
            </a:r>
            <a:endParaRPr/>
          </a:p>
        </p:txBody>
      </p:sp>
      <p:sp>
        <p:nvSpPr>
          <p:cNvPr id="404" name="Google Shape;404;p27"/>
          <p:cNvSpPr txBox="1"/>
          <p:nvPr>
            <p:ph idx="1" type="body"/>
          </p:nvPr>
        </p:nvSpPr>
        <p:spPr>
          <a:xfrm>
            <a:off x="76200" y="1524000"/>
            <a:ext cx="8229600" cy="4648200"/>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480"/>
              <a:buChar char="•"/>
            </a:pPr>
            <a:r>
              <a:rPr lang="en-US" sz="2480"/>
              <a:t>Storage-as-a-service</a:t>
            </a:r>
            <a:endParaRPr/>
          </a:p>
          <a:p>
            <a:pPr indent="-342900" lvl="0" marL="342900" rtl="0" algn="l">
              <a:lnSpc>
                <a:spcPct val="80000"/>
              </a:lnSpc>
              <a:spcBef>
                <a:spcPts val="496"/>
              </a:spcBef>
              <a:spcAft>
                <a:spcPts val="0"/>
              </a:spcAft>
              <a:buClr>
                <a:schemeClr val="dk1"/>
              </a:buClr>
              <a:buSzPts val="2480"/>
              <a:buChar char="•"/>
            </a:pPr>
            <a:r>
              <a:rPr lang="en-US" sz="2480"/>
              <a:t>Database-as-a-service</a:t>
            </a:r>
            <a:endParaRPr/>
          </a:p>
          <a:p>
            <a:pPr indent="-342900" lvl="0" marL="342900" rtl="0" algn="l">
              <a:lnSpc>
                <a:spcPct val="80000"/>
              </a:lnSpc>
              <a:spcBef>
                <a:spcPts val="496"/>
              </a:spcBef>
              <a:spcAft>
                <a:spcPts val="0"/>
              </a:spcAft>
              <a:buClr>
                <a:schemeClr val="dk1"/>
              </a:buClr>
              <a:buSzPts val="2480"/>
              <a:buChar char="•"/>
            </a:pPr>
            <a:r>
              <a:rPr lang="en-US" sz="2480"/>
              <a:t>Information-as-a-service</a:t>
            </a:r>
            <a:endParaRPr/>
          </a:p>
          <a:p>
            <a:pPr indent="-342900" lvl="0" marL="342900" rtl="0" algn="l">
              <a:lnSpc>
                <a:spcPct val="80000"/>
              </a:lnSpc>
              <a:spcBef>
                <a:spcPts val="496"/>
              </a:spcBef>
              <a:spcAft>
                <a:spcPts val="0"/>
              </a:spcAft>
              <a:buClr>
                <a:schemeClr val="dk1"/>
              </a:buClr>
              <a:buSzPts val="2480"/>
              <a:buChar char="•"/>
            </a:pPr>
            <a:r>
              <a:rPr lang="en-US" sz="2480"/>
              <a:t>Process-as-a-service</a:t>
            </a:r>
            <a:endParaRPr/>
          </a:p>
          <a:p>
            <a:pPr indent="-342900" lvl="0" marL="342900" rtl="0" algn="l">
              <a:lnSpc>
                <a:spcPct val="80000"/>
              </a:lnSpc>
              <a:spcBef>
                <a:spcPts val="496"/>
              </a:spcBef>
              <a:spcAft>
                <a:spcPts val="0"/>
              </a:spcAft>
              <a:buClr>
                <a:schemeClr val="dk1"/>
              </a:buClr>
              <a:buSzPts val="2480"/>
              <a:buChar char="•"/>
            </a:pPr>
            <a:r>
              <a:rPr lang="en-US" sz="2480"/>
              <a:t>Application-as-a-service</a:t>
            </a:r>
            <a:endParaRPr/>
          </a:p>
          <a:p>
            <a:pPr indent="-342900" lvl="0" marL="342900" rtl="0" algn="l">
              <a:lnSpc>
                <a:spcPct val="80000"/>
              </a:lnSpc>
              <a:spcBef>
                <a:spcPts val="496"/>
              </a:spcBef>
              <a:spcAft>
                <a:spcPts val="0"/>
              </a:spcAft>
              <a:buClr>
                <a:schemeClr val="dk1"/>
              </a:buClr>
              <a:buSzPts val="2480"/>
              <a:buChar char="•"/>
            </a:pPr>
            <a:r>
              <a:rPr lang="en-US" sz="2480"/>
              <a:t>Platform-as-a-service</a:t>
            </a:r>
            <a:endParaRPr/>
          </a:p>
          <a:p>
            <a:pPr indent="-342900" lvl="0" marL="342900" rtl="0" algn="l">
              <a:lnSpc>
                <a:spcPct val="80000"/>
              </a:lnSpc>
              <a:spcBef>
                <a:spcPts val="496"/>
              </a:spcBef>
              <a:spcAft>
                <a:spcPts val="0"/>
              </a:spcAft>
              <a:buClr>
                <a:schemeClr val="dk1"/>
              </a:buClr>
              <a:buSzPts val="2480"/>
              <a:buChar char="•"/>
            </a:pPr>
            <a:r>
              <a:rPr lang="en-US" sz="2480"/>
              <a:t>Integration-as-a-service</a:t>
            </a:r>
            <a:endParaRPr/>
          </a:p>
          <a:p>
            <a:pPr indent="-342900" lvl="0" marL="342900" rtl="0" algn="l">
              <a:lnSpc>
                <a:spcPct val="80000"/>
              </a:lnSpc>
              <a:spcBef>
                <a:spcPts val="496"/>
              </a:spcBef>
              <a:spcAft>
                <a:spcPts val="0"/>
              </a:spcAft>
              <a:buClr>
                <a:schemeClr val="dk1"/>
              </a:buClr>
              <a:buSzPts val="2480"/>
              <a:buChar char="•"/>
            </a:pPr>
            <a:r>
              <a:rPr lang="en-US" sz="2480"/>
              <a:t>Security-as-a-service</a:t>
            </a:r>
            <a:endParaRPr/>
          </a:p>
          <a:p>
            <a:pPr indent="-342900" lvl="0" marL="342900" rtl="0" algn="l">
              <a:lnSpc>
                <a:spcPct val="80000"/>
              </a:lnSpc>
              <a:spcBef>
                <a:spcPts val="496"/>
              </a:spcBef>
              <a:spcAft>
                <a:spcPts val="0"/>
              </a:spcAft>
              <a:buClr>
                <a:schemeClr val="dk1"/>
              </a:buClr>
              <a:buSzPts val="2480"/>
              <a:buChar char="•"/>
            </a:pPr>
            <a:r>
              <a:rPr lang="en-US" sz="2480"/>
              <a:t>Management/</a:t>
            </a:r>
            <a:endParaRPr/>
          </a:p>
          <a:p>
            <a:pPr indent="0" lvl="0" marL="0" rtl="0" algn="l">
              <a:lnSpc>
                <a:spcPct val="80000"/>
              </a:lnSpc>
              <a:spcBef>
                <a:spcPts val="496"/>
              </a:spcBef>
              <a:spcAft>
                <a:spcPts val="0"/>
              </a:spcAft>
              <a:buClr>
                <a:schemeClr val="dk1"/>
              </a:buClr>
              <a:buSzPts val="2480"/>
              <a:buNone/>
            </a:pPr>
            <a:r>
              <a:rPr lang="en-US" sz="2480"/>
              <a:t>     Governance-as-a-service</a:t>
            </a:r>
            <a:endParaRPr/>
          </a:p>
          <a:p>
            <a:pPr indent="-342900" lvl="0" marL="342900" rtl="0" algn="l">
              <a:lnSpc>
                <a:spcPct val="80000"/>
              </a:lnSpc>
              <a:spcBef>
                <a:spcPts val="496"/>
              </a:spcBef>
              <a:spcAft>
                <a:spcPts val="0"/>
              </a:spcAft>
              <a:buClr>
                <a:schemeClr val="dk1"/>
              </a:buClr>
              <a:buSzPts val="2480"/>
              <a:buChar char="•"/>
            </a:pPr>
            <a:r>
              <a:rPr lang="en-US" sz="2480"/>
              <a:t>Testing-as-a-service</a:t>
            </a:r>
            <a:endParaRPr/>
          </a:p>
          <a:p>
            <a:pPr indent="-342900" lvl="0" marL="342900" rtl="0" algn="l">
              <a:lnSpc>
                <a:spcPct val="80000"/>
              </a:lnSpc>
              <a:spcBef>
                <a:spcPts val="496"/>
              </a:spcBef>
              <a:spcAft>
                <a:spcPts val="0"/>
              </a:spcAft>
              <a:buClr>
                <a:schemeClr val="dk1"/>
              </a:buClr>
              <a:buSzPts val="2480"/>
              <a:buChar char="•"/>
            </a:pPr>
            <a:r>
              <a:rPr lang="en-US" sz="2480"/>
              <a:t>Infrastructure-as-a-service</a:t>
            </a:r>
            <a:endParaRPr sz="2480"/>
          </a:p>
        </p:txBody>
      </p:sp>
      <p:pic>
        <p:nvPicPr>
          <p:cNvPr id="405" name="Google Shape;405;p27"/>
          <p:cNvPicPr preferRelativeResize="0"/>
          <p:nvPr/>
        </p:nvPicPr>
        <p:blipFill rotWithShape="1">
          <a:blip r:embed="rId3">
            <a:alphaModFix/>
          </a:blip>
          <a:srcRect b="0" l="0" r="0" t="0"/>
          <a:stretch/>
        </p:blipFill>
        <p:spPr>
          <a:xfrm>
            <a:off x="4016829" y="1295400"/>
            <a:ext cx="5105400" cy="4567238"/>
          </a:xfrm>
          <a:prstGeom prst="rect">
            <a:avLst/>
          </a:prstGeom>
          <a:noFill/>
          <a:ln>
            <a:noFill/>
          </a:ln>
        </p:spPr>
      </p:pic>
      <p:sp>
        <p:nvSpPr>
          <p:cNvPr id="406" name="Google Shape;406;p27"/>
          <p:cNvSpPr txBox="1"/>
          <p:nvPr/>
        </p:nvSpPr>
        <p:spPr>
          <a:xfrm>
            <a:off x="4876800" y="6031468"/>
            <a:ext cx="38181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InfoWorld Cloud Computing Deep Dive</a:t>
            </a:r>
            <a:endParaRPr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lang="en-US" sz="3959"/>
              <a:t>Key Ingredients in Cloud Computing</a:t>
            </a:r>
            <a:endParaRPr sz="3959"/>
          </a:p>
        </p:txBody>
      </p:sp>
      <p:sp>
        <p:nvSpPr>
          <p:cNvPr id="412" name="Google Shape;412;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Service-Oriented Architecture  (SOA)</a:t>
            </a:r>
            <a:endParaRPr/>
          </a:p>
          <a:p>
            <a:pPr indent="-342900" lvl="0" marL="342900" rtl="0" algn="l">
              <a:spcBef>
                <a:spcPts val="640"/>
              </a:spcBef>
              <a:spcAft>
                <a:spcPts val="0"/>
              </a:spcAft>
              <a:buClr>
                <a:schemeClr val="dk1"/>
              </a:buClr>
              <a:buSzPts val="3200"/>
              <a:buChar char="•"/>
            </a:pPr>
            <a:r>
              <a:rPr lang="en-US"/>
              <a:t>Utility Computing (on demand)</a:t>
            </a:r>
            <a:endParaRPr/>
          </a:p>
          <a:p>
            <a:pPr indent="-342900" lvl="0" marL="342900" rtl="0" algn="l">
              <a:spcBef>
                <a:spcPts val="640"/>
              </a:spcBef>
              <a:spcAft>
                <a:spcPts val="0"/>
              </a:spcAft>
              <a:buClr>
                <a:schemeClr val="dk1"/>
              </a:buClr>
              <a:buSzPts val="3200"/>
              <a:buChar char="•"/>
            </a:pPr>
            <a:r>
              <a:rPr lang="en-US"/>
              <a:t>Virtualization (P2P Network)</a:t>
            </a:r>
            <a:endParaRPr/>
          </a:p>
          <a:p>
            <a:pPr indent="-342900" lvl="0" marL="342900" rtl="0" algn="l">
              <a:spcBef>
                <a:spcPts val="640"/>
              </a:spcBef>
              <a:spcAft>
                <a:spcPts val="0"/>
              </a:spcAft>
              <a:buClr>
                <a:schemeClr val="dk1"/>
              </a:buClr>
              <a:buSzPts val="3200"/>
              <a:buChar char="•"/>
            </a:pPr>
            <a:r>
              <a:rPr lang="en-US"/>
              <a:t>SAAS (Software As A Service)</a:t>
            </a:r>
            <a:endParaRPr/>
          </a:p>
          <a:p>
            <a:pPr indent="-342900" lvl="0" marL="342900" rtl="0" algn="l">
              <a:spcBef>
                <a:spcPts val="640"/>
              </a:spcBef>
              <a:spcAft>
                <a:spcPts val="0"/>
              </a:spcAft>
              <a:buClr>
                <a:schemeClr val="dk1"/>
              </a:buClr>
              <a:buSzPts val="3200"/>
              <a:buChar char="•"/>
            </a:pPr>
            <a:r>
              <a:rPr lang="en-US"/>
              <a:t>PAAS (Platform AS A Service)</a:t>
            </a:r>
            <a:endParaRPr/>
          </a:p>
          <a:p>
            <a:pPr indent="-342900" lvl="0" marL="342900" rtl="0" algn="l">
              <a:spcBef>
                <a:spcPts val="640"/>
              </a:spcBef>
              <a:spcAft>
                <a:spcPts val="0"/>
              </a:spcAft>
              <a:buClr>
                <a:schemeClr val="dk1"/>
              </a:buClr>
              <a:buSzPts val="3200"/>
              <a:buChar char="•"/>
            </a:pPr>
            <a:r>
              <a:rPr lang="en-US"/>
              <a:t>IAAS (Infrastructure AS A Servie)</a:t>
            </a:r>
            <a:endParaRPr/>
          </a:p>
          <a:p>
            <a:pPr indent="-342900" lvl="0" marL="342900" rtl="0" algn="l">
              <a:spcBef>
                <a:spcPts val="640"/>
              </a:spcBef>
              <a:spcAft>
                <a:spcPts val="0"/>
              </a:spcAft>
              <a:buClr>
                <a:schemeClr val="dk1"/>
              </a:buClr>
              <a:buSzPts val="3200"/>
              <a:buChar char="•"/>
            </a:pPr>
            <a:r>
              <a:rPr lang="en-US"/>
              <a:t>Web Services in Cloud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Enabling Technology: Virtualization</a:t>
            </a:r>
            <a:endParaRPr/>
          </a:p>
        </p:txBody>
      </p:sp>
      <p:grpSp>
        <p:nvGrpSpPr>
          <p:cNvPr id="418" name="Google Shape;418;p29"/>
          <p:cNvGrpSpPr/>
          <p:nvPr/>
        </p:nvGrpSpPr>
        <p:grpSpPr>
          <a:xfrm>
            <a:off x="990600" y="2819400"/>
            <a:ext cx="2895600" cy="2000250"/>
            <a:chOff x="2057400" y="2209800"/>
            <a:chExt cx="2895600" cy="2000310"/>
          </a:xfrm>
        </p:grpSpPr>
        <p:sp>
          <p:nvSpPr>
            <p:cNvPr id="419" name="Google Shape;419;p29"/>
            <p:cNvSpPr/>
            <p:nvPr/>
          </p:nvSpPr>
          <p:spPr>
            <a:xfrm>
              <a:off x="2057400" y="3276600"/>
              <a:ext cx="2895600" cy="457200"/>
            </a:xfrm>
            <a:prstGeom prst="roundRect">
              <a:avLst>
                <a:gd fmla="val 16667" name="adj"/>
              </a:avLst>
            </a:prstGeom>
            <a:solidFill>
              <a:schemeClr val="accent6"/>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2"/>
                  </a:solidFill>
                  <a:latin typeface="Calibri"/>
                  <a:ea typeface="Calibri"/>
                  <a:cs typeface="Calibri"/>
                  <a:sym typeface="Calibri"/>
                </a:rPr>
                <a:t>Hardware</a:t>
              </a:r>
              <a:endParaRPr/>
            </a:p>
          </p:txBody>
        </p:sp>
        <p:sp>
          <p:nvSpPr>
            <p:cNvPr id="420" name="Google Shape;420;p29"/>
            <p:cNvSpPr/>
            <p:nvPr/>
          </p:nvSpPr>
          <p:spPr>
            <a:xfrm>
              <a:off x="2057400" y="2743200"/>
              <a:ext cx="2895600" cy="457200"/>
            </a:xfrm>
            <a:prstGeom prst="roundRect">
              <a:avLst>
                <a:gd fmla="val 16667" name="adj"/>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2"/>
                  </a:solidFill>
                  <a:latin typeface="Calibri"/>
                  <a:ea typeface="Calibri"/>
                  <a:cs typeface="Calibri"/>
                  <a:sym typeface="Calibri"/>
                </a:rPr>
                <a:t>Operating System</a:t>
              </a:r>
              <a:endParaRPr/>
            </a:p>
          </p:txBody>
        </p:sp>
        <p:sp>
          <p:nvSpPr>
            <p:cNvPr id="421" name="Google Shape;421;p29"/>
            <p:cNvSpPr/>
            <p:nvPr/>
          </p:nvSpPr>
          <p:spPr>
            <a:xfrm>
              <a:off x="2057400" y="2209800"/>
              <a:ext cx="914400" cy="45720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2"/>
                  </a:solidFill>
                  <a:latin typeface="Calibri"/>
                  <a:ea typeface="Calibri"/>
                  <a:cs typeface="Calibri"/>
                  <a:sym typeface="Calibri"/>
                </a:rPr>
                <a:t>App</a:t>
              </a:r>
              <a:endParaRPr/>
            </a:p>
          </p:txBody>
        </p:sp>
        <p:sp>
          <p:nvSpPr>
            <p:cNvPr id="422" name="Google Shape;422;p29"/>
            <p:cNvSpPr/>
            <p:nvPr/>
          </p:nvSpPr>
          <p:spPr>
            <a:xfrm>
              <a:off x="3048000" y="2209800"/>
              <a:ext cx="914400" cy="45720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2"/>
                  </a:solidFill>
                  <a:latin typeface="Calibri"/>
                  <a:ea typeface="Calibri"/>
                  <a:cs typeface="Calibri"/>
                  <a:sym typeface="Calibri"/>
                </a:rPr>
                <a:t>App</a:t>
              </a:r>
              <a:endParaRPr/>
            </a:p>
          </p:txBody>
        </p:sp>
        <p:sp>
          <p:nvSpPr>
            <p:cNvPr id="423" name="Google Shape;423;p29"/>
            <p:cNvSpPr/>
            <p:nvPr/>
          </p:nvSpPr>
          <p:spPr>
            <a:xfrm>
              <a:off x="4038600" y="2209800"/>
              <a:ext cx="914400" cy="45720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2"/>
                  </a:solidFill>
                  <a:latin typeface="Calibri"/>
                  <a:ea typeface="Calibri"/>
                  <a:cs typeface="Calibri"/>
                  <a:sym typeface="Calibri"/>
                </a:rPr>
                <a:t>App</a:t>
              </a:r>
              <a:endParaRPr/>
            </a:p>
          </p:txBody>
        </p:sp>
        <p:sp>
          <p:nvSpPr>
            <p:cNvPr id="424" name="Google Shape;424;p29"/>
            <p:cNvSpPr txBox="1"/>
            <p:nvPr/>
          </p:nvSpPr>
          <p:spPr>
            <a:xfrm>
              <a:off x="2439584" y="3810000"/>
              <a:ext cx="223516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Calibri"/>
                  <a:ea typeface="Calibri"/>
                  <a:cs typeface="Calibri"/>
                  <a:sym typeface="Calibri"/>
                </a:rPr>
                <a:t>Traditional Stack</a:t>
              </a:r>
              <a:endParaRPr/>
            </a:p>
          </p:txBody>
        </p:sp>
      </p:grpSp>
      <p:grpSp>
        <p:nvGrpSpPr>
          <p:cNvPr id="425" name="Google Shape;425;p29"/>
          <p:cNvGrpSpPr/>
          <p:nvPr/>
        </p:nvGrpSpPr>
        <p:grpSpPr>
          <a:xfrm>
            <a:off x="5029200" y="2286000"/>
            <a:ext cx="2895600" cy="2533650"/>
            <a:chOff x="5638800" y="1676400"/>
            <a:chExt cx="2895600" cy="2533710"/>
          </a:xfrm>
        </p:grpSpPr>
        <p:sp>
          <p:nvSpPr>
            <p:cNvPr id="426" name="Google Shape;426;p29"/>
            <p:cNvSpPr/>
            <p:nvPr/>
          </p:nvSpPr>
          <p:spPr>
            <a:xfrm>
              <a:off x="5638800" y="3276600"/>
              <a:ext cx="2895600" cy="457200"/>
            </a:xfrm>
            <a:prstGeom prst="roundRect">
              <a:avLst>
                <a:gd fmla="val 16667" name="adj"/>
              </a:avLst>
            </a:prstGeom>
            <a:solidFill>
              <a:schemeClr val="accent6"/>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2"/>
                  </a:solidFill>
                  <a:latin typeface="Calibri"/>
                  <a:ea typeface="Calibri"/>
                  <a:cs typeface="Calibri"/>
                  <a:sym typeface="Calibri"/>
                </a:rPr>
                <a:t>Hardware</a:t>
              </a:r>
              <a:endParaRPr/>
            </a:p>
          </p:txBody>
        </p:sp>
        <p:sp>
          <p:nvSpPr>
            <p:cNvPr id="427" name="Google Shape;427;p29"/>
            <p:cNvSpPr/>
            <p:nvPr/>
          </p:nvSpPr>
          <p:spPr>
            <a:xfrm>
              <a:off x="5638800" y="2209800"/>
              <a:ext cx="914400" cy="457200"/>
            </a:xfrm>
            <a:prstGeom prst="roundRect">
              <a:avLst>
                <a:gd fmla="val 16667" name="adj"/>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2"/>
                  </a:solidFill>
                  <a:latin typeface="Calibri"/>
                  <a:ea typeface="Calibri"/>
                  <a:cs typeface="Calibri"/>
                  <a:sym typeface="Calibri"/>
                </a:rPr>
                <a:t>OS</a:t>
              </a:r>
              <a:endParaRPr/>
            </a:p>
          </p:txBody>
        </p:sp>
        <p:sp>
          <p:nvSpPr>
            <p:cNvPr id="428" name="Google Shape;428;p29"/>
            <p:cNvSpPr/>
            <p:nvPr/>
          </p:nvSpPr>
          <p:spPr>
            <a:xfrm>
              <a:off x="5638800" y="1676400"/>
              <a:ext cx="914400" cy="45720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2"/>
                  </a:solidFill>
                  <a:latin typeface="Calibri"/>
                  <a:ea typeface="Calibri"/>
                  <a:cs typeface="Calibri"/>
                  <a:sym typeface="Calibri"/>
                </a:rPr>
                <a:t>App</a:t>
              </a:r>
              <a:endParaRPr/>
            </a:p>
          </p:txBody>
        </p:sp>
        <p:sp>
          <p:nvSpPr>
            <p:cNvPr id="429" name="Google Shape;429;p29"/>
            <p:cNvSpPr/>
            <p:nvPr/>
          </p:nvSpPr>
          <p:spPr>
            <a:xfrm>
              <a:off x="6629400" y="1676400"/>
              <a:ext cx="914400" cy="45720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2"/>
                  </a:solidFill>
                  <a:latin typeface="Calibri"/>
                  <a:ea typeface="Calibri"/>
                  <a:cs typeface="Calibri"/>
                  <a:sym typeface="Calibri"/>
                </a:rPr>
                <a:t>App</a:t>
              </a:r>
              <a:endParaRPr/>
            </a:p>
          </p:txBody>
        </p:sp>
        <p:sp>
          <p:nvSpPr>
            <p:cNvPr id="430" name="Google Shape;430;p29"/>
            <p:cNvSpPr/>
            <p:nvPr/>
          </p:nvSpPr>
          <p:spPr>
            <a:xfrm>
              <a:off x="7620000" y="1676400"/>
              <a:ext cx="914400" cy="45720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2"/>
                  </a:solidFill>
                  <a:latin typeface="Calibri"/>
                  <a:ea typeface="Calibri"/>
                  <a:cs typeface="Calibri"/>
                  <a:sym typeface="Calibri"/>
                </a:rPr>
                <a:t>App</a:t>
              </a:r>
              <a:endParaRPr/>
            </a:p>
          </p:txBody>
        </p:sp>
        <p:sp>
          <p:nvSpPr>
            <p:cNvPr id="431" name="Google Shape;431;p29"/>
            <p:cNvSpPr/>
            <p:nvPr/>
          </p:nvSpPr>
          <p:spPr>
            <a:xfrm>
              <a:off x="5638800" y="2743200"/>
              <a:ext cx="2895600" cy="457200"/>
            </a:xfrm>
            <a:prstGeom prst="roundRect">
              <a:avLst>
                <a:gd fmla="val 16667" name="adj"/>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2"/>
                  </a:solidFill>
                  <a:latin typeface="Calibri"/>
                  <a:ea typeface="Calibri"/>
                  <a:cs typeface="Calibri"/>
                  <a:sym typeface="Calibri"/>
                </a:rPr>
                <a:t>Hypervisor</a:t>
              </a:r>
              <a:endParaRPr/>
            </a:p>
          </p:txBody>
        </p:sp>
        <p:sp>
          <p:nvSpPr>
            <p:cNvPr id="432" name="Google Shape;432;p29"/>
            <p:cNvSpPr/>
            <p:nvPr/>
          </p:nvSpPr>
          <p:spPr>
            <a:xfrm>
              <a:off x="6629400" y="2209800"/>
              <a:ext cx="914400" cy="457200"/>
            </a:xfrm>
            <a:prstGeom prst="roundRect">
              <a:avLst>
                <a:gd fmla="val 16667" name="adj"/>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2"/>
                  </a:solidFill>
                  <a:latin typeface="Calibri"/>
                  <a:ea typeface="Calibri"/>
                  <a:cs typeface="Calibri"/>
                  <a:sym typeface="Calibri"/>
                </a:rPr>
                <a:t>OS</a:t>
              </a:r>
              <a:endParaRPr/>
            </a:p>
          </p:txBody>
        </p:sp>
        <p:sp>
          <p:nvSpPr>
            <p:cNvPr id="433" name="Google Shape;433;p29"/>
            <p:cNvSpPr/>
            <p:nvPr/>
          </p:nvSpPr>
          <p:spPr>
            <a:xfrm>
              <a:off x="7620000" y="2209800"/>
              <a:ext cx="914400" cy="457200"/>
            </a:xfrm>
            <a:prstGeom prst="roundRect">
              <a:avLst>
                <a:gd fmla="val 16667" name="adj"/>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2"/>
                  </a:solidFill>
                  <a:latin typeface="Calibri"/>
                  <a:ea typeface="Calibri"/>
                  <a:cs typeface="Calibri"/>
                  <a:sym typeface="Calibri"/>
                </a:rPr>
                <a:t>OS</a:t>
              </a:r>
              <a:endParaRPr/>
            </a:p>
          </p:txBody>
        </p:sp>
        <p:sp>
          <p:nvSpPr>
            <p:cNvPr id="434" name="Google Shape;434;p29"/>
            <p:cNvSpPr txBox="1"/>
            <p:nvPr/>
          </p:nvSpPr>
          <p:spPr>
            <a:xfrm>
              <a:off x="5999309" y="3810000"/>
              <a:ext cx="223029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Calibri"/>
                  <a:ea typeface="Calibri"/>
                  <a:cs typeface="Calibri"/>
                  <a:sym typeface="Calibri"/>
                </a:rPr>
                <a:t>Virtualized Stack</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500"/>
                                        <p:tgtEl>
                                          <p:spTgt spid="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500"/>
                                        <p:tgtEl>
                                          <p:spTgt spid="4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latin typeface="Calibri"/>
                <a:ea typeface="Calibri"/>
                <a:cs typeface="Calibri"/>
                <a:sym typeface="Calibri"/>
              </a:rPr>
              <a:t>Traditionally,</a:t>
            </a:r>
            <a:r>
              <a:rPr lang="en-US"/>
              <a:t> Big Data: 3V’s</a:t>
            </a:r>
            <a:endParaRPr/>
          </a:p>
        </p:txBody>
      </p:sp>
      <p:pic>
        <p:nvPicPr>
          <p:cNvPr id="102" name="Google Shape;102;p3"/>
          <p:cNvPicPr preferRelativeResize="0"/>
          <p:nvPr/>
        </p:nvPicPr>
        <p:blipFill rotWithShape="1">
          <a:blip r:embed="rId3">
            <a:alphaModFix/>
          </a:blip>
          <a:srcRect b="0" l="0" r="0" t="0"/>
          <a:stretch/>
        </p:blipFill>
        <p:spPr>
          <a:xfrm>
            <a:off x="3367512" y="1904503"/>
            <a:ext cx="5380341" cy="3804147"/>
          </a:xfrm>
          <a:prstGeom prst="rect">
            <a:avLst/>
          </a:prstGeom>
          <a:noFill/>
          <a:ln>
            <a:noFill/>
          </a:ln>
        </p:spPr>
      </p:pic>
      <p:pic>
        <p:nvPicPr>
          <p:cNvPr descr="Screen shot 2013-01-13 at 4.45.17 PM.png" id="103" name="Google Shape;103;p3"/>
          <p:cNvPicPr preferRelativeResize="0"/>
          <p:nvPr/>
        </p:nvPicPr>
        <p:blipFill rotWithShape="1">
          <a:blip r:embed="rId4">
            <a:alphaModFix/>
          </a:blip>
          <a:srcRect b="0" l="0" r="0" t="0"/>
          <a:stretch/>
        </p:blipFill>
        <p:spPr>
          <a:xfrm>
            <a:off x="596807" y="1795882"/>
            <a:ext cx="1962503" cy="2370395"/>
          </a:xfrm>
          <a:prstGeom prst="rect">
            <a:avLst/>
          </a:prstGeom>
          <a:noFill/>
          <a:ln>
            <a:noFill/>
          </a:ln>
        </p:spPr>
      </p:pic>
      <p:sp>
        <p:nvSpPr>
          <p:cNvPr id="104" name="Google Shape;104;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5" name="Google Shape;105;p3"/>
          <p:cNvPicPr preferRelativeResize="0"/>
          <p:nvPr/>
        </p:nvPicPr>
        <p:blipFill rotWithShape="1">
          <a:blip r:embed="rId5">
            <a:alphaModFix/>
          </a:blip>
          <a:srcRect b="0" l="0" r="0" t="0"/>
          <a:stretch/>
        </p:blipFill>
        <p:spPr>
          <a:xfrm>
            <a:off x="900113" y="4379033"/>
            <a:ext cx="2559729" cy="177786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Everything as a Service</a:t>
            </a:r>
            <a:endParaRPr/>
          </a:p>
        </p:txBody>
      </p:sp>
      <p:sp>
        <p:nvSpPr>
          <p:cNvPr id="440" name="Google Shape;440;p30"/>
          <p:cNvSpPr txBox="1"/>
          <p:nvPr>
            <p:ph idx="1" type="body"/>
          </p:nvPr>
        </p:nvSpPr>
        <p:spPr>
          <a:xfrm>
            <a:off x="304800" y="1600200"/>
            <a:ext cx="8382000" cy="4572000"/>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960"/>
              <a:buChar char="•"/>
            </a:pPr>
            <a:r>
              <a:rPr lang="en-US" sz="2960"/>
              <a:t>Utility computing = Infrastructure as a Service (IaaS)</a:t>
            </a:r>
            <a:endParaRPr/>
          </a:p>
          <a:p>
            <a:pPr indent="-285750" lvl="1" marL="742950" rtl="0" algn="l">
              <a:lnSpc>
                <a:spcPct val="80000"/>
              </a:lnSpc>
              <a:spcBef>
                <a:spcPts val="518"/>
              </a:spcBef>
              <a:spcAft>
                <a:spcPts val="0"/>
              </a:spcAft>
              <a:buClr>
                <a:schemeClr val="dk1"/>
              </a:buClr>
              <a:buSzPts val="2590"/>
              <a:buChar char="–"/>
            </a:pPr>
            <a:r>
              <a:rPr lang="en-US" sz="2590"/>
              <a:t>Why buy machines when you can rent cycles?</a:t>
            </a:r>
            <a:endParaRPr/>
          </a:p>
          <a:p>
            <a:pPr indent="-285750" lvl="1" marL="742950" rtl="0" algn="l">
              <a:lnSpc>
                <a:spcPct val="80000"/>
              </a:lnSpc>
              <a:spcBef>
                <a:spcPts val="518"/>
              </a:spcBef>
              <a:spcAft>
                <a:spcPts val="0"/>
              </a:spcAft>
              <a:buClr>
                <a:schemeClr val="dk1"/>
              </a:buClr>
              <a:buSzPts val="2590"/>
              <a:buChar char="–"/>
            </a:pPr>
            <a:r>
              <a:rPr lang="en-US" sz="2590"/>
              <a:t>Examples: Amazon’s EC2, Rackspace</a:t>
            </a:r>
            <a:endParaRPr sz="2590"/>
          </a:p>
          <a:p>
            <a:pPr indent="-342900" lvl="0" marL="342900" rtl="0" algn="l">
              <a:lnSpc>
                <a:spcPct val="80000"/>
              </a:lnSpc>
              <a:spcBef>
                <a:spcPts val="592"/>
              </a:spcBef>
              <a:spcAft>
                <a:spcPts val="0"/>
              </a:spcAft>
              <a:buClr>
                <a:schemeClr val="dk1"/>
              </a:buClr>
              <a:buSzPts val="2960"/>
              <a:buChar char="•"/>
            </a:pPr>
            <a:r>
              <a:rPr lang="en-US" sz="2960"/>
              <a:t>Platform as a Service (PaaS)</a:t>
            </a:r>
            <a:endParaRPr/>
          </a:p>
          <a:p>
            <a:pPr indent="-285750" lvl="1" marL="742950" rtl="0" algn="l">
              <a:lnSpc>
                <a:spcPct val="80000"/>
              </a:lnSpc>
              <a:spcBef>
                <a:spcPts val="518"/>
              </a:spcBef>
              <a:spcAft>
                <a:spcPts val="0"/>
              </a:spcAft>
              <a:buClr>
                <a:schemeClr val="dk1"/>
              </a:buClr>
              <a:buSzPts val="2590"/>
              <a:buChar char="–"/>
            </a:pPr>
            <a:r>
              <a:rPr lang="en-US" sz="2590"/>
              <a:t>Give me nice API and take care of the maintenance, upgrades, …</a:t>
            </a:r>
            <a:endParaRPr/>
          </a:p>
          <a:p>
            <a:pPr indent="-285750" lvl="1" marL="742950" rtl="0" algn="l">
              <a:lnSpc>
                <a:spcPct val="80000"/>
              </a:lnSpc>
              <a:spcBef>
                <a:spcPts val="518"/>
              </a:spcBef>
              <a:spcAft>
                <a:spcPts val="0"/>
              </a:spcAft>
              <a:buClr>
                <a:schemeClr val="dk1"/>
              </a:buClr>
              <a:buSzPts val="2590"/>
              <a:buChar char="–"/>
            </a:pPr>
            <a:r>
              <a:rPr lang="en-US" sz="2590"/>
              <a:t>Example: Google App Engine</a:t>
            </a:r>
            <a:endParaRPr/>
          </a:p>
          <a:p>
            <a:pPr indent="-342900" lvl="0" marL="342900" rtl="0" algn="l">
              <a:lnSpc>
                <a:spcPct val="80000"/>
              </a:lnSpc>
              <a:spcBef>
                <a:spcPts val="592"/>
              </a:spcBef>
              <a:spcAft>
                <a:spcPts val="0"/>
              </a:spcAft>
              <a:buClr>
                <a:schemeClr val="dk1"/>
              </a:buClr>
              <a:buSzPts val="2960"/>
              <a:buChar char="•"/>
            </a:pPr>
            <a:r>
              <a:rPr lang="en-US" sz="2960"/>
              <a:t>Software as a Service (SaaS)</a:t>
            </a:r>
            <a:endParaRPr/>
          </a:p>
          <a:p>
            <a:pPr indent="-285750" lvl="1" marL="742950" rtl="0" algn="l">
              <a:lnSpc>
                <a:spcPct val="80000"/>
              </a:lnSpc>
              <a:spcBef>
                <a:spcPts val="518"/>
              </a:spcBef>
              <a:spcAft>
                <a:spcPts val="0"/>
              </a:spcAft>
              <a:buClr>
                <a:schemeClr val="dk1"/>
              </a:buClr>
              <a:buSzPts val="2590"/>
              <a:buChar char="–"/>
            </a:pPr>
            <a:r>
              <a:rPr lang="en-US" sz="2590"/>
              <a:t>Just run it for me!</a:t>
            </a:r>
            <a:endParaRPr/>
          </a:p>
          <a:p>
            <a:pPr indent="-285750" lvl="1" marL="742950" rtl="0" algn="l">
              <a:lnSpc>
                <a:spcPct val="80000"/>
              </a:lnSpc>
              <a:spcBef>
                <a:spcPts val="518"/>
              </a:spcBef>
              <a:spcAft>
                <a:spcPts val="0"/>
              </a:spcAft>
              <a:buClr>
                <a:schemeClr val="dk1"/>
              </a:buClr>
              <a:buSzPts val="2590"/>
              <a:buChar char="–"/>
            </a:pPr>
            <a:r>
              <a:rPr lang="en-US" sz="2590"/>
              <a:t>Example: Gmail, Salesforce</a:t>
            </a:r>
            <a:endParaRPr sz="2590"/>
          </a:p>
          <a:p>
            <a:pPr indent="-154940" lvl="0" marL="342900" rtl="0" algn="l">
              <a:lnSpc>
                <a:spcPct val="80000"/>
              </a:lnSpc>
              <a:spcBef>
                <a:spcPts val="592"/>
              </a:spcBef>
              <a:spcAft>
                <a:spcPts val="0"/>
              </a:spcAft>
              <a:buClr>
                <a:schemeClr val="dk1"/>
              </a:buClr>
              <a:buSzPts val="2960"/>
              <a:buNone/>
            </a:pPr>
            <a:r>
              <a:t/>
            </a:r>
            <a:endParaRPr sz="296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Cloud versus cloud</a:t>
            </a:r>
            <a:endParaRPr/>
          </a:p>
        </p:txBody>
      </p:sp>
      <p:sp>
        <p:nvSpPr>
          <p:cNvPr id="446" name="Google Shape;446;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Amazon Elastic Compute Cloud</a:t>
            </a:r>
            <a:endParaRPr/>
          </a:p>
          <a:p>
            <a:pPr indent="-342900" lvl="0" marL="342900" rtl="0" algn="l">
              <a:spcBef>
                <a:spcPts val="640"/>
              </a:spcBef>
              <a:spcAft>
                <a:spcPts val="0"/>
              </a:spcAft>
              <a:buClr>
                <a:schemeClr val="dk1"/>
              </a:buClr>
              <a:buSzPts val="3200"/>
              <a:buChar char="•"/>
            </a:pPr>
            <a:r>
              <a:rPr lang="en-US"/>
              <a:t>Google App Engine</a:t>
            </a:r>
            <a:endParaRPr/>
          </a:p>
          <a:p>
            <a:pPr indent="-342900" lvl="0" marL="342900" rtl="0" algn="l">
              <a:spcBef>
                <a:spcPts val="640"/>
              </a:spcBef>
              <a:spcAft>
                <a:spcPts val="0"/>
              </a:spcAft>
              <a:buClr>
                <a:schemeClr val="dk1"/>
              </a:buClr>
              <a:buSzPts val="3200"/>
              <a:buChar char="•"/>
            </a:pPr>
            <a:r>
              <a:rPr lang="en-US"/>
              <a:t>Microsoft Azure</a:t>
            </a:r>
            <a:endParaRPr/>
          </a:p>
          <a:p>
            <a:pPr indent="-342900" lvl="0" marL="342900" rtl="0" algn="l">
              <a:spcBef>
                <a:spcPts val="640"/>
              </a:spcBef>
              <a:spcAft>
                <a:spcPts val="0"/>
              </a:spcAft>
              <a:buClr>
                <a:schemeClr val="dk1"/>
              </a:buClr>
              <a:buSzPts val="3200"/>
              <a:buChar char="•"/>
            </a:pPr>
            <a:r>
              <a:rPr lang="en-US"/>
              <a:t>GoGrid</a:t>
            </a:r>
            <a:endParaRPr/>
          </a:p>
          <a:p>
            <a:pPr indent="-342900" lvl="0" marL="342900" rtl="0" algn="l">
              <a:spcBef>
                <a:spcPts val="640"/>
              </a:spcBef>
              <a:spcAft>
                <a:spcPts val="0"/>
              </a:spcAft>
              <a:buClr>
                <a:schemeClr val="dk1"/>
              </a:buClr>
              <a:buSzPts val="3200"/>
              <a:buChar char="•"/>
            </a:pPr>
            <a:r>
              <a:rPr lang="en-US"/>
              <a:t>AppNexus</a:t>
            </a:r>
            <a:endParaRPr/>
          </a:p>
          <a:p>
            <a:pPr indent="0" lvl="0" marL="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2"/>
          <p:cNvSpPr/>
          <p:nvPr/>
        </p:nvSpPr>
        <p:spPr>
          <a:xfrm>
            <a:off x="381000" y="3276600"/>
            <a:ext cx="8610600" cy="1447800"/>
          </a:xfrm>
          <a:prstGeom prst="rightArrow">
            <a:avLst>
              <a:gd fmla="val 50000" name="adj1"/>
              <a:gd fmla="val 50000" name="adj2"/>
            </a:avLst>
          </a:prstGeom>
          <a:gradFill>
            <a:gsLst>
              <a:gs pos="0">
                <a:srgbClr val="000000"/>
              </a:gs>
              <a:gs pos="39999">
                <a:srgbClr val="0A128C"/>
              </a:gs>
              <a:gs pos="70000">
                <a:srgbClr val="181CC7">
                  <a:alpha val="49803"/>
                </a:srgbClr>
              </a:gs>
              <a:gs pos="88000">
                <a:srgbClr val="7005D4">
                  <a:alpha val="40000"/>
                </a:srgbClr>
              </a:gs>
              <a:gs pos="100000">
                <a:srgbClr val="8C3D91">
                  <a:alpha val="29803"/>
                </a:srgbClr>
              </a:gs>
            </a:gsLst>
            <a:lin ang="0" scaled="0"/>
          </a:gra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53" name="Google Shape;453;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lang="en-US" sz="3959"/>
              <a:t>The Obligatory Timeline Slide </a:t>
            </a:r>
            <a:br>
              <a:rPr lang="en-US" sz="3959"/>
            </a:br>
            <a:r>
              <a:rPr lang="en-US" sz="3959"/>
              <a:t>(</a:t>
            </a:r>
            <a:r>
              <a:rPr lang="en-US" sz="3959">
                <a:solidFill>
                  <a:srgbClr val="898989"/>
                </a:solidFill>
              </a:rPr>
              <a:t>Mike Culver @ AWS)</a:t>
            </a:r>
            <a:br>
              <a:rPr lang="en-US" sz="3959"/>
            </a:br>
            <a:endParaRPr sz="3959"/>
          </a:p>
        </p:txBody>
      </p:sp>
      <p:sp>
        <p:nvSpPr>
          <p:cNvPr id="454" name="Google Shape;454;p32"/>
          <p:cNvSpPr/>
          <p:nvPr/>
        </p:nvSpPr>
        <p:spPr>
          <a:xfrm>
            <a:off x="459024" y="2952693"/>
            <a:ext cx="990780" cy="686017"/>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20000" y="22500"/>
                </a:lnTo>
                <a:lnTo>
                  <a:pt x="-78752" y="268334"/>
                </a:lnTo>
              </a:path>
            </a:pathLst>
          </a:custGeom>
          <a:solidFill>
            <a:srgbClr val="FFE2B7"/>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COBOL, Edsel</a:t>
            </a:r>
            <a:endParaRPr sz="1600">
              <a:solidFill>
                <a:schemeClr val="dk1"/>
              </a:solidFill>
              <a:latin typeface="Calibri"/>
              <a:ea typeface="Calibri"/>
              <a:cs typeface="Calibri"/>
              <a:sym typeface="Calibri"/>
            </a:endParaRPr>
          </a:p>
        </p:txBody>
      </p:sp>
      <p:sp>
        <p:nvSpPr>
          <p:cNvPr id="455" name="Google Shape;455;p32"/>
          <p:cNvSpPr txBox="1"/>
          <p:nvPr/>
        </p:nvSpPr>
        <p:spPr>
          <a:xfrm rot="-2492668">
            <a:off x="434975" y="4554538"/>
            <a:ext cx="609600" cy="3079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1959</a:t>
            </a:r>
            <a:endParaRPr/>
          </a:p>
        </p:txBody>
      </p:sp>
      <p:sp>
        <p:nvSpPr>
          <p:cNvPr id="456" name="Google Shape;456;p32"/>
          <p:cNvSpPr txBox="1"/>
          <p:nvPr/>
        </p:nvSpPr>
        <p:spPr>
          <a:xfrm rot="-2492668">
            <a:off x="1817688" y="4454525"/>
            <a:ext cx="609600" cy="306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1969</a:t>
            </a:r>
            <a:endParaRPr/>
          </a:p>
        </p:txBody>
      </p:sp>
      <p:sp>
        <p:nvSpPr>
          <p:cNvPr id="457" name="Google Shape;457;p32"/>
          <p:cNvSpPr txBox="1"/>
          <p:nvPr/>
        </p:nvSpPr>
        <p:spPr>
          <a:xfrm rot="-2492668">
            <a:off x="2997200" y="4481513"/>
            <a:ext cx="609600" cy="3079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1982</a:t>
            </a:r>
            <a:endParaRPr/>
          </a:p>
        </p:txBody>
      </p:sp>
      <p:sp>
        <p:nvSpPr>
          <p:cNvPr id="458" name="Google Shape;458;p32"/>
          <p:cNvSpPr txBox="1"/>
          <p:nvPr/>
        </p:nvSpPr>
        <p:spPr>
          <a:xfrm rot="-2492668">
            <a:off x="3784600" y="4506913"/>
            <a:ext cx="609600" cy="3079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1996</a:t>
            </a:r>
            <a:endParaRPr/>
          </a:p>
        </p:txBody>
      </p:sp>
      <p:sp>
        <p:nvSpPr>
          <p:cNvPr id="459" name="Google Shape;459;p32"/>
          <p:cNvSpPr/>
          <p:nvPr/>
        </p:nvSpPr>
        <p:spPr>
          <a:xfrm>
            <a:off x="4192006" y="2876609"/>
            <a:ext cx="4038179" cy="380897"/>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20000" y="22500"/>
                </a:lnTo>
                <a:lnTo>
                  <a:pt x="-132913" y="876334"/>
                </a:lnTo>
              </a:path>
            </a:pathLst>
          </a:custGeom>
          <a:solidFill>
            <a:srgbClr val="FFC67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Amazon.com</a:t>
            </a:r>
            <a:endParaRPr/>
          </a:p>
        </p:txBody>
      </p:sp>
      <p:sp>
        <p:nvSpPr>
          <p:cNvPr id="460" name="Google Shape;460;p32"/>
          <p:cNvSpPr txBox="1"/>
          <p:nvPr/>
        </p:nvSpPr>
        <p:spPr>
          <a:xfrm rot="-2492668">
            <a:off x="5842000" y="4506913"/>
            <a:ext cx="609600" cy="3079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2004</a:t>
            </a:r>
            <a:endParaRPr/>
          </a:p>
        </p:txBody>
      </p:sp>
      <p:sp>
        <p:nvSpPr>
          <p:cNvPr id="461" name="Google Shape;461;p32"/>
          <p:cNvSpPr txBox="1"/>
          <p:nvPr/>
        </p:nvSpPr>
        <p:spPr>
          <a:xfrm rot="-2492668">
            <a:off x="6527800" y="4506913"/>
            <a:ext cx="609600" cy="3079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2006</a:t>
            </a:r>
            <a:endParaRPr/>
          </a:p>
        </p:txBody>
      </p:sp>
      <p:sp>
        <p:nvSpPr>
          <p:cNvPr id="462" name="Google Shape;462;p32"/>
          <p:cNvSpPr txBox="1"/>
          <p:nvPr/>
        </p:nvSpPr>
        <p:spPr>
          <a:xfrm>
            <a:off x="1219200" y="3857625"/>
            <a:ext cx="14478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Darkness</a:t>
            </a:r>
            <a:endParaRPr/>
          </a:p>
        </p:txBody>
      </p:sp>
      <p:sp>
        <p:nvSpPr>
          <p:cNvPr id="463" name="Google Shape;463;p32"/>
          <p:cNvSpPr txBox="1"/>
          <p:nvPr/>
        </p:nvSpPr>
        <p:spPr>
          <a:xfrm>
            <a:off x="4876800" y="3733800"/>
            <a:ext cx="1447800" cy="6461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Web as a Platform</a:t>
            </a:r>
            <a:endParaRPr/>
          </a:p>
        </p:txBody>
      </p:sp>
      <p:sp>
        <p:nvSpPr>
          <p:cNvPr id="464" name="Google Shape;464;p32"/>
          <p:cNvSpPr txBox="1"/>
          <p:nvPr/>
        </p:nvSpPr>
        <p:spPr>
          <a:xfrm>
            <a:off x="6172200" y="3733800"/>
            <a:ext cx="2514600" cy="6461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Web Services, Resources Eliminated</a:t>
            </a:r>
            <a:endParaRPr/>
          </a:p>
        </p:txBody>
      </p:sp>
      <p:sp>
        <p:nvSpPr>
          <p:cNvPr id="465" name="Google Shape;465;p32"/>
          <p:cNvSpPr txBox="1"/>
          <p:nvPr/>
        </p:nvSpPr>
        <p:spPr>
          <a:xfrm>
            <a:off x="3581400" y="3733800"/>
            <a:ext cx="1447800" cy="6461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Web Awareness</a:t>
            </a:r>
            <a:endParaRPr/>
          </a:p>
        </p:txBody>
      </p:sp>
      <p:sp>
        <p:nvSpPr>
          <p:cNvPr id="466" name="Google Shape;466;p32"/>
          <p:cNvSpPr/>
          <p:nvPr/>
        </p:nvSpPr>
        <p:spPr>
          <a:xfrm>
            <a:off x="2818324" y="3257481"/>
            <a:ext cx="5413150" cy="380886"/>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20000" y="22500"/>
                </a:lnTo>
                <a:lnTo>
                  <a:pt x="-57080" y="660334"/>
                </a:lnTo>
              </a:path>
            </a:pathLst>
          </a:custGeom>
          <a:solidFill>
            <a:srgbClr val="FFE2B7"/>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Internet</a:t>
            </a:r>
            <a:endParaRPr/>
          </a:p>
        </p:txBody>
      </p:sp>
      <p:sp>
        <p:nvSpPr>
          <p:cNvPr id="467" name="Google Shape;467;p32"/>
          <p:cNvSpPr/>
          <p:nvPr/>
        </p:nvSpPr>
        <p:spPr>
          <a:xfrm>
            <a:off x="1601484" y="3257478"/>
            <a:ext cx="1141856" cy="380841"/>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20000" y="22500"/>
                </a:lnTo>
                <a:lnTo>
                  <a:pt x="-96233" y="468334"/>
                </a:lnTo>
              </a:path>
            </a:pathLst>
          </a:custGeom>
          <a:solidFill>
            <a:srgbClr val="FFE2B7"/>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ARPANET</a:t>
            </a:r>
            <a:endParaRPr/>
          </a:p>
        </p:txBody>
      </p:sp>
      <p:sp>
        <p:nvSpPr>
          <p:cNvPr id="468" name="Google Shape;468;p32"/>
          <p:cNvSpPr/>
          <p:nvPr/>
        </p:nvSpPr>
        <p:spPr>
          <a:xfrm>
            <a:off x="4419600" y="4800600"/>
            <a:ext cx="1371600" cy="457200"/>
          </a:xfrm>
          <a:prstGeom prst="bracePair">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Dot-Com Bubble</a:t>
            </a:r>
            <a:endParaRPr/>
          </a:p>
        </p:txBody>
      </p:sp>
      <p:sp>
        <p:nvSpPr>
          <p:cNvPr id="469" name="Google Shape;469;p32"/>
          <p:cNvSpPr/>
          <p:nvPr/>
        </p:nvSpPr>
        <p:spPr>
          <a:xfrm>
            <a:off x="6019800" y="4800600"/>
            <a:ext cx="914400" cy="457200"/>
          </a:xfrm>
          <a:prstGeom prst="bracePair">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Web 2.0</a:t>
            </a:r>
            <a:endParaRPr/>
          </a:p>
        </p:txBody>
      </p:sp>
      <p:sp>
        <p:nvSpPr>
          <p:cNvPr id="470" name="Google Shape;470;p32"/>
          <p:cNvSpPr txBox="1"/>
          <p:nvPr/>
        </p:nvSpPr>
        <p:spPr>
          <a:xfrm>
            <a:off x="7086600" y="4827588"/>
            <a:ext cx="1143000" cy="4603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Web Scale</a:t>
            </a:r>
            <a:endParaRPr sz="1800">
              <a:solidFill>
                <a:schemeClr val="dk1"/>
              </a:solidFill>
              <a:latin typeface="Arial"/>
              <a:ea typeface="Arial"/>
              <a:cs typeface="Arial"/>
              <a:sym typeface="Arial"/>
            </a:endParaRPr>
          </a:p>
          <a:p>
            <a:pPr indent="0" lvl="0" marL="0" marR="0" rtl="0" algn="ctr">
              <a:spcBef>
                <a:spcPts val="0"/>
              </a:spcBef>
              <a:spcAft>
                <a:spcPts val="0"/>
              </a:spcAft>
              <a:buNone/>
            </a:pPr>
            <a:r>
              <a:rPr lang="en-US" sz="1200">
                <a:solidFill>
                  <a:schemeClr val="dk1"/>
                </a:solidFill>
                <a:latin typeface="Calibri"/>
                <a:ea typeface="Calibri"/>
                <a:cs typeface="Calibri"/>
                <a:sym typeface="Calibri"/>
              </a:rPr>
              <a:t>Computing</a:t>
            </a:r>
            <a:endParaRPr/>
          </a:p>
        </p:txBody>
      </p:sp>
      <p:sp>
        <p:nvSpPr>
          <p:cNvPr id="471" name="Google Shape;471;p32"/>
          <p:cNvSpPr/>
          <p:nvPr/>
        </p:nvSpPr>
        <p:spPr>
          <a:xfrm>
            <a:off x="7010400" y="4800600"/>
            <a:ext cx="152400" cy="457200"/>
          </a:xfrm>
          <a:prstGeom prst="leftBrace">
            <a:avLst>
              <a:gd fmla="val 8333" name="adj1"/>
              <a:gd fmla="val 50000" name="adj2"/>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472" name="Google Shape;472;p32"/>
          <p:cNvSpPr txBox="1"/>
          <p:nvPr/>
        </p:nvSpPr>
        <p:spPr>
          <a:xfrm rot="-2492668">
            <a:off x="5384800" y="4506913"/>
            <a:ext cx="609600" cy="3079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2001</a:t>
            </a:r>
            <a:endParaRPr/>
          </a:p>
        </p:txBody>
      </p:sp>
      <p:sp>
        <p:nvSpPr>
          <p:cNvPr id="473" name="Google Shape;473;p32"/>
          <p:cNvSpPr txBox="1"/>
          <p:nvPr/>
        </p:nvSpPr>
        <p:spPr>
          <a:xfrm rot="-2492668">
            <a:off x="4089400" y="4506913"/>
            <a:ext cx="609600" cy="3079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1997</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500"/>
                                        <p:tgtEl>
                                          <p:spTgt spid="45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500"/>
                                        <p:tgtEl>
                                          <p:spTgt spid="45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500"/>
                                        <p:tgtEl>
                                          <p:spTgt spid="456"/>
                                        </p:tgtEl>
                                      </p:cBhvr>
                                    </p:animEffect>
                                  </p:childTnLst>
                                </p:cTn>
                              </p:par>
                              <p:par>
                                <p:cTn fill="hold" nodeType="with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500"/>
                                        <p:tgtEl>
                                          <p:spTgt spid="457"/>
                                        </p:tgtEl>
                                      </p:cBhvr>
                                    </p:animEffect>
                                  </p:childTnLst>
                                </p:cTn>
                              </p:par>
                              <p:par>
                                <p:cTn fill="hold" nodeType="with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500"/>
                                        <p:tgtEl>
                                          <p:spTgt spid="458"/>
                                        </p:tgtEl>
                                      </p:cBhvr>
                                    </p:animEffect>
                                  </p:childTnLst>
                                </p:cTn>
                              </p:par>
                              <p:par>
                                <p:cTn fill="hold" nodeType="with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500"/>
                                        <p:tgtEl>
                                          <p:spTgt spid="473"/>
                                        </p:tgtEl>
                                      </p:cBhvr>
                                    </p:animEffect>
                                  </p:childTnLst>
                                </p:cTn>
                              </p:par>
                              <p:par>
                                <p:cTn fill="hold" nodeType="with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500"/>
                                        <p:tgtEl>
                                          <p:spTgt spid="472"/>
                                        </p:tgtEl>
                                      </p:cBhvr>
                                    </p:animEffect>
                                  </p:childTnLst>
                                </p:cTn>
                              </p:par>
                              <p:par>
                                <p:cTn fill="hold" nodeType="with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500"/>
                                        <p:tgtEl>
                                          <p:spTgt spid="460"/>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500"/>
                                        <p:tgtEl>
                                          <p:spTgt spid="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500"/>
                                        <p:tgtEl>
                                          <p:spTgt spid="462"/>
                                        </p:tgtEl>
                                      </p:cBhvr>
                                    </p:animEffect>
                                  </p:childTnLst>
                                </p:cTn>
                              </p:par>
                              <p:par>
                                <p:cTn fill="hold" nodeType="with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500"/>
                                        <p:tgtEl>
                                          <p:spTgt spid="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500"/>
                                        <p:tgtEl>
                                          <p:spTgt spid="465"/>
                                        </p:tgtEl>
                                      </p:cBhvr>
                                    </p:animEffect>
                                  </p:childTnLst>
                                </p:cTn>
                              </p:par>
                              <p:par>
                                <p:cTn fill="hold" nodeType="with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500"/>
                                        <p:tgtEl>
                                          <p:spTgt spid="46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500"/>
                                        <p:tgtEl>
                                          <p:spTgt spid="4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500"/>
                                        <p:tgtEl>
                                          <p:spTgt spid="46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500"/>
                                        <p:tgtEl>
                                          <p:spTgt spid="46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500"/>
                                        <p:tgtEl>
                                          <p:spTgt spid="45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500"/>
                                        <p:tgtEl>
                                          <p:spTgt spid="46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500"/>
                                        <p:tgtEl>
                                          <p:spTgt spid="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2000"/>
                                        <p:tgtEl>
                                          <p:spTgt spid="46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500"/>
                                        <p:tgtEl>
                                          <p:spTgt spid="470"/>
                                        </p:tgtEl>
                                      </p:cBhvr>
                                    </p:animEffect>
                                  </p:childTnLst>
                                </p:cTn>
                              </p:par>
                              <p:par>
                                <p:cTn fill="hold" nodeType="with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500"/>
                                        <p:tgtEl>
                                          <p:spTgt spid="4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AWS</a:t>
            </a:r>
            <a:endParaRPr/>
          </a:p>
        </p:txBody>
      </p:sp>
      <p:sp>
        <p:nvSpPr>
          <p:cNvPr id="479" name="Google Shape;479;p3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US"/>
              <a:t>Elastic Compute Cloud – EC2 (IaaS)</a:t>
            </a:r>
            <a:endParaRPr/>
          </a:p>
          <a:p>
            <a:pPr indent="-342900" lvl="0" marL="342900" rtl="0" algn="l">
              <a:lnSpc>
                <a:spcPct val="90000"/>
              </a:lnSpc>
              <a:spcBef>
                <a:spcPts val="640"/>
              </a:spcBef>
              <a:spcAft>
                <a:spcPts val="0"/>
              </a:spcAft>
              <a:buClr>
                <a:schemeClr val="dk1"/>
              </a:buClr>
              <a:buSzPts val="3200"/>
              <a:buChar char="•"/>
            </a:pPr>
            <a:r>
              <a:rPr lang="en-US"/>
              <a:t>Simple Storage Service – S3 (IaaS)</a:t>
            </a:r>
            <a:endParaRPr/>
          </a:p>
          <a:p>
            <a:pPr indent="-342900" lvl="0" marL="342900" rtl="0" algn="l">
              <a:lnSpc>
                <a:spcPct val="90000"/>
              </a:lnSpc>
              <a:spcBef>
                <a:spcPts val="640"/>
              </a:spcBef>
              <a:spcAft>
                <a:spcPts val="0"/>
              </a:spcAft>
              <a:buClr>
                <a:schemeClr val="dk1"/>
              </a:buClr>
              <a:buSzPts val="3200"/>
              <a:buChar char="•"/>
            </a:pPr>
            <a:r>
              <a:rPr lang="en-US"/>
              <a:t> Elastic Block Storage – EBS (IaaS)</a:t>
            </a:r>
            <a:endParaRPr/>
          </a:p>
          <a:p>
            <a:pPr indent="-342900" lvl="0" marL="342900" rtl="0" algn="l">
              <a:lnSpc>
                <a:spcPct val="90000"/>
              </a:lnSpc>
              <a:spcBef>
                <a:spcPts val="640"/>
              </a:spcBef>
              <a:spcAft>
                <a:spcPts val="0"/>
              </a:spcAft>
              <a:buClr>
                <a:schemeClr val="dk1"/>
              </a:buClr>
              <a:buSzPts val="3200"/>
              <a:buChar char="•"/>
            </a:pPr>
            <a:r>
              <a:rPr lang="en-US"/>
              <a:t> SimpleDB (SDB) (PaaS)</a:t>
            </a:r>
            <a:endParaRPr/>
          </a:p>
          <a:p>
            <a:pPr indent="-342900" lvl="0" marL="342900" rtl="0" algn="l">
              <a:lnSpc>
                <a:spcPct val="90000"/>
              </a:lnSpc>
              <a:spcBef>
                <a:spcPts val="640"/>
              </a:spcBef>
              <a:spcAft>
                <a:spcPts val="0"/>
              </a:spcAft>
              <a:buClr>
                <a:schemeClr val="dk1"/>
              </a:buClr>
              <a:buSzPts val="3200"/>
              <a:buChar char="•"/>
            </a:pPr>
            <a:r>
              <a:rPr lang="en-US"/>
              <a:t> Simple Queue Service – SQS (PaaS)</a:t>
            </a:r>
            <a:endParaRPr/>
          </a:p>
          <a:p>
            <a:pPr indent="-342900" lvl="0" marL="342900" rtl="0" algn="l">
              <a:lnSpc>
                <a:spcPct val="90000"/>
              </a:lnSpc>
              <a:spcBef>
                <a:spcPts val="640"/>
              </a:spcBef>
              <a:spcAft>
                <a:spcPts val="0"/>
              </a:spcAft>
              <a:buClr>
                <a:schemeClr val="dk1"/>
              </a:buClr>
              <a:buSzPts val="3200"/>
              <a:buChar char="•"/>
            </a:pPr>
            <a:r>
              <a:rPr lang="en-US"/>
              <a:t>CloudFront (S3 based Content Delivery Network – PaaS)</a:t>
            </a:r>
            <a:endParaRPr/>
          </a:p>
          <a:p>
            <a:pPr indent="-342900" lvl="0" marL="342900" rtl="0" algn="l">
              <a:lnSpc>
                <a:spcPct val="90000"/>
              </a:lnSpc>
              <a:spcBef>
                <a:spcPts val="640"/>
              </a:spcBef>
              <a:spcAft>
                <a:spcPts val="0"/>
              </a:spcAft>
              <a:buClr>
                <a:schemeClr val="dk1"/>
              </a:buClr>
              <a:buSzPts val="3200"/>
              <a:buChar char="•"/>
            </a:pPr>
            <a:r>
              <a:rPr lang="en-US"/>
              <a:t> Consistent AWS Web Services API</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4"/>
          <p:cNvSpPr/>
          <p:nvPr/>
        </p:nvSpPr>
        <p:spPr>
          <a:xfrm>
            <a:off x="152400" y="2493000"/>
            <a:ext cx="8839200" cy="3505200"/>
          </a:xfrm>
          <a:prstGeom prst="roundRect">
            <a:avLst>
              <a:gd fmla="val 4279" name="adj"/>
            </a:avLst>
          </a:prstGeom>
          <a:solidFill>
            <a:srgbClr val="366092"/>
          </a:solidFill>
          <a:ln cap="flat" cmpd="sng" w="28575">
            <a:solidFill>
              <a:schemeClr val="dk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sp>
        <p:nvSpPr>
          <p:cNvPr id="485" name="Google Shape;485;p34"/>
          <p:cNvSpPr txBox="1"/>
          <p:nvPr>
            <p:ph type="title"/>
          </p:nvPr>
        </p:nvSpPr>
        <p:spPr>
          <a:xfrm>
            <a:off x="152400" y="152400"/>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959"/>
              <a:buFont typeface="Calibri"/>
              <a:buNone/>
            </a:pPr>
            <a:r>
              <a:rPr lang="en-US" sz="3959"/>
              <a:t>What does Azure platform offer to developers?</a:t>
            </a:r>
            <a:endParaRPr sz="3959"/>
          </a:p>
        </p:txBody>
      </p:sp>
      <p:sp>
        <p:nvSpPr>
          <p:cNvPr id="486" name="Google Shape;486;p34"/>
          <p:cNvSpPr/>
          <p:nvPr/>
        </p:nvSpPr>
        <p:spPr>
          <a:xfrm>
            <a:off x="2943000" y="2598208"/>
            <a:ext cx="2514600" cy="2273204"/>
          </a:xfrm>
          <a:prstGeom prst="roundRect">
            <a:avLst>
              <a:gd fmla="val 6977" name="adj"/>
            </a:avLst>
          </a:prstGeom>
          <a:solidFill>
            <a:schemeClr val="lt2"/>
          </a:solidFill>
          <a:ln cap="flat" cmpd="sng" w="25400">
            <a:solidFill>
              <a:schemeClr val="accent1"/>
            </a:solidFill>
            <a:prstDash val="solid"/>
            <a:round/>
            <a:headEnd len="sm" w="sm" type="none"/>
            <a:tailEnd len="sm" w="sm" type="none"/>
          </a:ln>
          <a:effectLst>
            <a:outerShdw blurRad="63500" rotWithShape="0" dir="5400000" dist="38100">
              <a:srgbClr val="000000">
                <a:alpha val="44705"/>
              </a:srgbClr>
            </a:outerShdw>
          </a:effectLst>
        </p:spPr>
        <p:txBody>
          <a:bodyPr anchorCtr="0" anchor="t" bIns="45700" lIns="91425" spcFirstLastPara="1" rIns="91425" wrap="square" tIns="45700">
            <a:noAutofit/>
          </a:bodyPr>
          <a:lstStyle/>
          <a:p>
            <a:pPr indent="0" lvl="0" marL="0" marR="0" rtl="0" algn="ctr">
              <a:lnSpc>
                <a:spcPct val="85000"/>
              </a:lnSpc>
              <a:spcBef>
                <a:spcPts val="0"/>
              </a:spcBef>
              <a:spcAft>
                <a:spcPts val="0"/>
              </a:spcAft>
              <a:buNone/>
            </a:pPr>
            <a:r>
              <a:t/>
            </a:r>
            <a:endParaRPr sz="2400">
              <a:solidFill>
                <a:srgbClr val="000000"/>
              </a:solidFill>
              <a:latin typeface="Quattrocento Sans"/>
              <a:ea typeface="Quattrocento Sans"/>
              <a:cs typeface="Quattrocento Sans"/>
              <a:sym typeface="Quattrocento Sans"/>
            </a:endParaRPr>
          </a:p>
        </p:txBody>
      </p:sp>
      <p:sp>
        <p:nvSpPr>
          <p:cNvPr id="487" name="Google Shape;487;p34"/>
          <p:cNvSpPr/>
          <p:nvPr/>
        </p:nvSpPr>
        <p:spPr>
          <a:xfrm>
            <a:off x="276001" y="2598208"/>
            <a:ext cx="2514600" cy="2273204"/>
          </a:xfrm>
          <a:prstGeom prst="roundRect">
            <a:avLst>
              <a:gd fmla="val 7293" name="adj"/>
            </a:avLst>
          </a:prstGeom>
          <a:solidFill>
            <a:schemeClr val="lt2"/>
          </a:solidFill>
          <a:ln>
            <a:noFill/>
          </a:ln>
          <a:effectLst>
            <a:outerShdw blurRad="63500" rotWithShape="0" dir="5400000" dist="38100">
              <a:srgbClr val="000000">
                <a:alpha val="44705"/>
              </a:srgbClr>
            </a:outerShdw>
          </a:effectLst>
        </p:spPr>
        <p:txBody>
          <a:bodyPr anchorCtr="0" anchor="t" bIns="45700" lIns="91425" spcFirstLastPara="1" rIns="91425" wrap="square" tIns="45700">
            <a:noAutofit/>
          </a:bodyPr>
          <a:lstStyle/>
          <a:p>
            <a:pPr indent="0" lvl="0" marL="0" marR="0" rtl="0" algn="ctr">
              <a:lnSpc>
                <a:spcPct val="85000"/>
              </a:lnSpc>
              <a:spcBef>
                <a:spcPts val="0"/>
              </a:spcBef>
              <a:spcAft>
                <a:spcPts val="0"/>
              </a:spcAft>
              <a:buNone/>
            </a:pPr>
            <a:r>
              <a:t/>
            </a:r>
            <a:endParaRPr sz="2400">
              <a:solidFill>
                <a:srgbClr val="000000"/>
              </a:solidFill>
              <a:latin typeface="Quattrocento Sans"/>
              <a:ea typeface="Quattrocento Sans"/>
              <a:cs typeface="Quattrocento Sans"/>
              <a:sym typeface="Quattrocento Sans"/>
            </a:endParaRPr>
          </a:p>
        </p:txBody>
      </p:sp>
      <p:sp>
        <p:nvSpPr>
          <p:cNvPr id="488" name="Google Shape;488;p34"/>
          <p:cNvSpPr/>
          <p:nvPr/>
        </p:nvSpPr>
        <p:spPr>
          <a:xfrm>
            <a:off x="276000" y="5036608"/>
            <a:ext cx="8610599" cy="830792"/>
          </a:xfrm>
          <a:prstGeom prst="roundRect">
            <a:avLst>
              <a:gd fmla="val 16667" name="adj"/>
            </a:avLst>
          </a:prstGeom>
          <a:solidFill>
            <a:schemeClr val="lt2"/>
          </a:solidFill>
          <a:ln cap="flat" cmpd="sng" w="25400">
            <a:solidFill>
              <a:schemeClr val="accent1"/>
            </a:solidFill>
            <a:prstDash val="solid"/>
            <a:round/>
            <a:headEnd len="sm" w="sm" type="none"/>
            <a:tailEnd len="sm" w="sm" type="none"/>
          </a:ln>
          <a:effectLst>
            <a:outerShdw blurRad="63500" rotWithShape="0" dir="5400000" dist="38100">
              <a:srgbClr val="000000">
                <a:alpha val="44705"/>
              </a:srgbClr>
            </a:outerShdw>
          </a:effectLst>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2400">
              <a:solidFill>
                <a:srgbClr val="000000"/>
              </a:solidFill>
              <a:latin typeface="Quattrocento Sans"/>
              <a:ea typeface="Quattrocento Sans"/>
              <a:cs typeface="Quattrocento Sans"/>
              <a:sym typeface="Quattrocento Sans"/>
            </a:endParaRPr>
          </a:p>
        </p:txBody>
      </p:sp>
      <p:sp>
        <p:nvSpPr>
          <p:cNvPr id="489" name="Google Shape;489;p34"/>
          <p:cNvSpPr/>
          <p:nvPr/>
        </p:nvSpPr>
        <p:spPr>
          <a:xfrm>
            <a:off x="428400" y="3436408"/>
            <a:ext cx="1059179" cy="609600"/>
          </a:xfrm>
          <a:prstGeom prst="roundRect">
            <a:avLst>
              <a:gd fmla="val 16667" name="adj"/>
            </a:avLst>
          </a:prstGeom>
          <a:solidFill>
            <a:schemeClr val="lt2"/>
          </a:solidFill>
          <a:ln>
            <a:noFill/>
          </a:ln>
          <a:effectLst>
            <a:outerShdw blurRad="63500" rotWithShape="0" dir="5400000" dist="38100">
              <a:srgbClr val="000000">
                <a:alpha val="44705"/>
              </a:srgbClr>
            </a:outerShdw>
          </a:effectLst>
        </p:spPr>
        <p:txBody>
          <a:bodyPr anchorCtr="0" anchor="ctr" bIns="45700" lIns="0" spcFirstLastPara="1" rIns="0" wrap="square" tIns="45700">
            <a:noAutofit/>
          </a:bodyPr>
          <a:lstStyle/>
          <a:p>
            <a:pPr indent="0" lvl="0" marL="0" marR="0" rtl="0" algn="ctr">
              <a:lnSpc>
                <a:spcPct val="85000"/>
              </a:lnSpc>
              <a:spcBef>
                <a:spcPts val="0"/>
              </a:spcBef>
              <a:spcAft>
                <a:spcPts val="0"/>
              </a:spcAft>
              <a:buNone/>
            </a:pPr>
            <a:r>
              <a:rPr lang="en-US" sz="1800">
                <a:solidFill>
                  <a:srgbClr val="000000"/>
                </a:solidFill>
                <a:latin typeface="Quattrocento Sans"/>
                <a:ea typeface="Quattrocento Sans"/>
                <a:cs typeface="Quattrocento Sans"/>
                <a:sym typeface="Quattrocento Sans"/>
              </a:rPr>
              <a:t>Service</a:t>
            </a:r>
            <a:br>
              <a:rPr lang="en-US" sz="1800">
                <a:solidFill>
                  <a:srgbClr val="000000"/>
                </a:solidFill>
                <a:latin typeface="Quattrocento Sans"/>
                <a:ea typeface="Quattrocento Sans"/>
                <a:cs typeface="Quattrocento Sans"/>
                <a:sym typeface="Quattrocento Sans"/>
              </a:rPr>
            </a:br>
            <a:r>
              <a:rPr lang="en-US" sz="1800">
                <a:solidFill>
                  <a:srgbClr val="000000"/>
                </a:solidFill>
                <a:latin typeface="Quattrocento Sans"/>
                <a:ea typeface="Quattrocento Sans"/>
                <a:cs typeface="Quattrocento Sans"/>
                <a:sym typeface="Quattrocento Sans"/>
              </a:rPr>
              <a:t>Bus</a:t>
            </a:r>
            <a:endParaRPr sz="1800">
              <a:solidFill>
                <a:srgbClr val="000000"/>
              </a:solidFill>
              <a:latin typeface="Quattrocento Sans"/>
              <a:ea typeface="Quattrocento Sans"/>
              <a:cs typeface="Quattrocento Sans"/>
              <a:sym typeface="Quattrocento Sans"/>
            </a:endParaRPr>
          </a:p>
        </p:txBody>
      </p:sp>
      <p:sp>
        <p:nvSpPr>
          <p:cNvPr id="490" name="Google Shape;490;p34"/>
          <p:cNvSpPr/>
          <p:nvPr/>
        </p:nvSpPr>
        <p:spPr>
          <a:xfrm>
            <a:off x="428400" y="4122208"/>
            <a:ext cx="1059179" cy="609600"/>
          </a:xfrm>
          <a:prstGeom prst="roundRect">
            <a:avLst>
              <a:gd fmla="val 16667" name="adj"/>
            </a:avLst>
          </a:prstGeom>
          <a:solidFill>
            <a:schemeClr val="lt2"/>
          </a:solidFill>
          <a:ln>
            <a:noFill/>
          </a:ln>
          <a:effectLst>
            <a:outerShdw blurRad="63500" rotWithShape="0" dir="5400000" dist="38100">
              <a:srgbClr val="000000">
                <a:alpha val="44705"/>
              </a:srgbClr>
            </a:outerShdw>
          </a:effectLst>
        </p:spPr>
        <p:txBody>
          <a:bodyPr anchorCtr="0" anchor="ctr" bIns="45700" lIns="0" spcFirstLastPara="1" rIns="0" wrap="square" tIns="45700">
            <a:noAutofit/>
          </a:bodyPr>
          <a:lstStyle/>
          <a:p>
            <a:pPr indent="0" lvl="0" marL="0" marR="0" rtl="0" algn="ctr">
              <a:lnSpc>
                <a:spcPct val="85000"/>
              </a:lnSpc>
              <a:spcBef>
                <a:spcPts val="0"/>
              </a:spcBef>
              <a:spcAft>
                <a:spcPts val="0"/>
              </a:spcAft>
              <a:buNone/>
            </a:pPr>
            <a:r>
              <a:rPr lang="en-US" sz="1800">
                <a:solidFill>
                  <a:srgbClr val="000000"/>
                </a:solidFill>
                <a:latin typeface="Quattrocento Sans"/>
                <a:ea typeface="Quattrocento Sans"/>
                <a:cs typeface="Quattrocento Sans"/>
                <a:sym typeface="Quattrocento Sans"/>
              </a:rPr>
              <a:t>Access</a:t>
            </a:r>
            <a:br>
              <a:rPr lang="en-US" sz="1800">
                <a:solidFill>
                  <a:srgbClr val="000000"/>
                </a:solidFill>
                <a:latin typeface="Quattrocento Sans"/>
                <a:ea typeface="Quattrocento Sans"/>
                <a:cs typeface="Quattrocento Sans"/>
                <a:sym typeface="Quattrocento Sans"/>
              </a:rPr>
            </a:br>
            <a:r>
              <a:rPr lang="en-US" sz="1800">
                <a:solidFill>
                  <a:srgbClr val="000000"/>
                </a:solidFill>
                <a:latin typeface="Quattrocento Sans"/>
                <a:ea typeface="Quattrocento Sans"/>
                <a:cs typeface="Quattrocento Sans"/>
                <a:sym typeface="Quattrocento Sans"/>
              </a:rPr>
              <a:t>Control</a:t>
            </a:r>
            <a:endParaRPr sz="1800">
              <a:solidFill>
                <a:srgbClr val="000000"/>
              </a:solidFill>
              <a:latin typeface="Quattrocento Sans"/>
              <a:ea typeface="Quattrocento Sans"/>
              <a:cs typeface="Quattrocento Sans"/>
              <a:sym typeface="Quattrocento Sans"/>
            </a:endParaRPr>
          </a:p>
        </p:txBody>
      </p:sp>
      <p:sp>
        <p:nvSpPr>
          <p:cNvPr id="491" name="Google Shape;491;p34"/>
          <p:cNvSpPr/>
          <p:nvPr/>
        </p:nvSpPr>
        <p:spPr>
          <a:xfrm>
            <a:off x="1571401" y="3436408"/>
            <a:ext cx="1066800" cy="609600"/>
          </a:xfrm>
          <a:prstGeom prst="roundRect">
            <a:avLst>
              <a:gd fmla="val 16667" name="adj"/>
            </a:avLst>
          </a:prstGeom>
          <a:solidFill>
            <a:schemeClr val="lt2"/>
          </a:solidFill>
          <a:ln>
            <a:noFill/>
          </a:ln>
          <a:effectLst>
            <a:outerShdw blurRad="63500" rotWithShape="0" dir="5400000" dist="38100">
              <a:srgbClr val="000000">
                <a:alpha val="44705"/>
              </a:srgbClr>
            </a:outerShdw>
          </a:effectLst>
        </p:spPr>
        <p:txBody>
          <a:bodyPr anchorCtr="0" anchor="ctr" bIns="45700" lIns="0" spcFirstLastPara="1" rIns="0" wrap="square" tIns="45700">
            <a:noAutofit/>
          </a:bodyPr>
          <a:lstStyle/>
          <a:p>
            <a:pPr indent="0" lvl="0" marL="0" marR="0" rtl="0" algn="ctr">
              <a:lnSpc>
                <a:spcPct val="85000"/>
              </a:lnSpc>
              <a:spcBef>
                <a:spcPts val="0"/>
              </a:spcBef>
              <a:spcAft>
                <a:spcPts val="0"/>
              </a:spcAft>
              <a:buNone/>
            </a:pPr>
            <a:r>
              <a:rPr lang="en-US" sz="1800">
                <a:solidFill>
                  <a:srgbClr val="000000"/>
                </a:solidFill>
                <a:latin typeface="Quattrocento Sans"/>
                <a:ea typeface="Quattrocento Sans"/>
                <a:cs typeface="Quattrocento Sans"/>
                <a:sym typeface="Quattrocento Sans"/>
              </a:rPr>
              <a:t>Workflow</a:t>
            </a:r>
            <a:endParaRPr sz="1800">
              <a:solidFill>
                <a:srgbClr val="000000"/>
              </a:solidFill>
              <a:latin typeface="Quattrocento Sans"/>
              <a:ea typeface="Quattrocento Sans"/>
              <a:cs typeface="Quattrocento Sans"/>
              <a:sym typeface="Quattrocento Sans"/>
            </a:endParaRPr>
          </a:p>
        </p:txBody>
      </p:sp>
      <p:sp>
        <p:nvSpPr>
          <p:cNvPr id="492" name="Google Shape;492;p34"/>
          <p:cNvSpPr/>
          <p:nvPr/>
        </p:nvSpPr>
        <p:spPr>
          <a:xfrm>
            <a:off x="1571400" y="4122208"/>
            <a:ext cx="1059179" cy="609600"/>
          </a:xfrm>
          <a:prstGeom prst="roundRect">
            <a:avLst>
              <a:gd fmla="val 16667" name="adj"/>
            </a:avLst>
          </a:prstGeom>
          <a:solidFill>
            <a:schemeClr val="lt2"/>
          </a:solidFill>
          <a:ln>
            <a:noFill/>
          </a:ln>
          <a:effectLst>
            <a:outerShdw blurRad="63500" rotWithShape="0" dir="5400000" dist="38100">
              <a:srgbClr val="000000">
                <a:alpha val="44705"/>
              </a:srgbClr>
            </a:outerShdw>
          </a:effectLst>
        </p:spPr>
        <p:txBody>
          <a:bodyPr anchorCtr="0" anchor="ctr" bIns="45700" lIns="0" spcFirstLastPara="1" rIns="0" wrap="square" tIns="45700">
            <a:noAutofit/>
          </a:bodyPr>
          <a:lstStyle/>
          <a:p>
            <a:pPr indent="0" lvl="0" marL="0" marR="0" rtl="0" algn="ctr">
              <a:lnSpc>
                <a:spcPct val="85000"/>
              </a:lnSpc>
              <a:spcBef>
                <a:spcPts val="0"/>
              </a:spcBef>
              <a:spcAft>
                <a:spcPts val="0"/>
              </a:spcAft>
              <a:buNone/>
            </a:pPr>
            <a:r>
              <a:rPr lang="en-US" sz="1800">
                <a:solidFill>
                  <a:srgbClr val="000000"/>
                </a:solidFill>
                <a:latin typeface="Quattrocento Sans"/>
                <a:ea typeface="Quattrocento Sans"/>
                <a:cs typeface="Quattrocento Sans"/>
                <a:sym typeface="Quattrocento Sans"/>
              </a:rPr>
              <a:t>…</a:t>
            </a:r>
            <a:endParaRPr sz="1800">
              <a:solidFill>
                <a:srgbClr val="000000"/>
              </a:solidFill>
              <a:latin typeface="Quattrocento Sans"/>
              <a:ea typeface="Quattrocento Sans"/>
              <a:cs typeface="Quattrocento Sans"/>
              <a:sym typeface="Quattrocento Sans"/>
            </a:endParaRPr>
          </a:p>
        </p:txBody>
      </p:sp>
      <p:sp>
        <p:nvSpPr>
          <p:cNvPr id="493" name="Google Shape;493;p34"/>
          <p:cNvSpPr/>
          <p:nvPr/>
        </p:nvSpPr>
        <p:spPr>
          <a:xfrm>
            <a:off x="3095400" y="3436408"/>
            <a:ext cx="1059179" cy="609600"/>
          </a:xfrm>
          <a:prstGeom prst="roundRect">
            <a:avLst>
              <a:gd fmla="val 16667" name="adj"/>
            </a:avLst>
          </a:prstGeom>
          <a:solidFill>
            <a:schemeClr val="lt2"/>
          </a:solidFill>
          <a:ln>
            <a:noFill/>
          </a:ln>
          <a:effectLst>
            <a:outerShdw blurRad="63500" rotWithShape="0" dir="5400000" dist="38100">
              <a:srgbClr val="000000">
                <a:alpha val="44705"/>
              </a:srgbClr>
            </a:outerShdw>
          </a:effectLst>
        </p:spPr>
        <p:txBody>
          <a:bodyPr anchorCtr="0" anchor="ctr" bIns="45700" lIns="0" spcFirstLastPara="1" rIns="0" wrap="square" tIns="45700">
            <a:noAutofit/>
          </a:bodyPr>
          <a:lstStyle/>
          <a:p>
            <a:pPr indent="0" lvl="0" marL="0" marR="0" rtl="0" algn="ctr">
              <a:lnSpc>
                <a:spcPct val="85000"/>
              </a:lnSpc>
              <a:spcBef>
                <a:spcPts val="0"/>
              </a:spcBef>
              <a:spcAft>
                <a:spcPts val="0"/>
              </a:spcAft>
              <a:buNone/>
            </a:pPr>
            <a:r>
              <a:rPr lang="en-US" sz="1800">
                <a:solidFill>
                  <a:srgbClr val="000000"/>
                </a:solidFill>
                <a:latin typeface="Quattrocento Sans"/>
                <a:ea typeface="Quattrocento Sans"/>
                <a:cs typeface="Quattrocento Sans"/>
                <a:sym typeface="Quattrocento Sans"/>
              </a:rPr>
              <a:t>Database</a:t>
            </a:r>
            <a:endParaRPr sz="1800">
              <a:solidFill>
                <a:srgbClr val="000000"/>
              </a:solidFill>
              <a:latin typeface="Quattrocento Sans"/>
              <a:ea typeface="Quattrocento Sans"/>
              <a:cs typeface="Quattrocento Sans"/>
              <a:sym typeface="Quattrocento Sans"/>
            </a:endParaRPr>
          </a:p>
        </p:txBody>
      </p:sp>
      <p:sp>
        <p:nvSpPr>
          <p:cNvPr id="494" name="Google Shape;494;p34"/>
          <p:cNvSpPr/>
          <p:nvPr/>
        </p:nvSpPr>
        <p:spPr>
          <a:xfrm>
            <a:off x="3095400" y="4122208"/>
            <a:ext cx="1059179" cy="609600"/>
          </a:xfrm>
          <a:prstGeom prst="roundRect">
            <a:avLst>
              <a:gd fmla="val 16667" name="adj"/>
            </a:avLst>
          </a:prstGeom>
          <a:solidFill>
            <a:schemeClr val="lt2"/>
          </a:solidFill>
          <a:ln>
            <a:noFill/>
          </a:ln>
          <a:effectLst>
            <a:outerShdw blurRad="63500" rotWithShape="0" dir="5400000" dist="38100">
              <a:srgbClr val="000000">
                <a:alpha val="44705"/>
              </a:srgbClr>
            </a:outerShdw>
          </a:effectLst>
        </p:spPr>
        <p:txBody>
          <a:bodyPr anchorCtr="0" anchor="ctr" bIns="45700" lIns="0" spcFirstLastPara="1" rIns="0" wrap="square" tIns="45700">
            <a:noAutofit/>
          </a:bodyPr>
          <a:lstStyle/>
          <a:p>
            <a:pPr indent="0" lvl="0" marL="0" marR="0" rtl="0" algn="ctr">
              <a:lnSpc>
                <a:spcPct val="85000"/>
              </a:lnSpc>
              <a:spcBef>
                <a:spcPts val="0"/>
              </a:spcBef>
              <a:spcAft>
                <a:spcPts val="0"/>
              </a:spcAft>
              <a:buNone/>
            </a:pPr>
            <a:r>
              <a:rPr lang="en-US" sz="1800">
                <a:solidFill>
                  <a:srgbClr val="000000"/>
                </a:solidFill>
                <a:latin typeface="Quattrocento Sans"/>
                <a:ea typeface="Quattrocento Sans"/>
                <a:cs typeface="Quattrocento Sans"/>
                <a:sym typeface="Quattrocento Sans"/>
              </a:rPr>
              <a:t>Reporting</a:t>
            </a:r>
            <a:endParaRPr sz="1800">
              <a:solidFill>
                <a:srgbClr val="000000"/>
              </a:solidFill>
              <a:latin typeface="Quattrocento Sans"/>
              <a:ea typeface="Quattrocento Sans"/>
              <a:cs typeface="Quattrocento Sans"/>
              <a:sym typeface="Quattrocento Sans"/>
            </a:endParaRPr>
          </a:p>
        </p:txBody>
      </p:sp>
      <p:sp>
        <p:nvSpPr>
          <p:cNvPr id="495" name="Google Shape;495;p34"/>
          <p:cNvSpPr/>
          <p:nvPr/>
        </p:nvSpPr>
        <p:spPr>
          <a:xfrm>
            <a:off x="4238401" y="3436408"/>
            <a:ext cx="1066800" cy="609600"/>
          </a:xfrm>
          <a:prstGeom prst="roundRect">
            <a:avLst>
              <a:gd fmla="val 16667" name="adj"/>
            </a:avLst>
          </a:prstGeom>
          <a:solidFill>
            <a:schemeClr val="lt2"/>
          </a:solidFill>
          <a:ln>
            <a:noFill/>
          </a:ln>
          <a:effectLst>
            <a:outerShdw blurRad="63500" rotWithShape="0" dir="5400000" dist="38100">
              <a:srgbClr val="000000">
                <a:alpha val="44705"/>
              </a:srgbClr>
            </a:outerShdw>
          </a:effectLst>
        </p:spPr>
        <p:txBody>
          <a:bodyPr anchorCtr="0" anchor="ctr" bIns="45700" lIns="0" spcFirstLastPara="1" rIns="0" wrap="square" tIns="45700">
            <a:noAutofit/>
          </a:bodyPr>
          <a:lstStyle/>
          <a:p>
            <a:pPr indent="0" lvl="0" marL="0" marR="0" rtl="0" algn="ctr">
              <a:lnSpc>
                <a:spcPct val="85000"/>
              </a:lnSpc>
              <a:spcBef>
                <a:spcPts val="0"/>
              </a:spcBef>
              <a:spcAft>
                <a:spcPts val="0"/>
              </a:spcAft>
              <a:buNone/>
            </a:pPr>
            <a:r>
              <a:rPr lang="en-US" sz="1800">
                <a:solidFill>
                  <a:srgbClr val="000000"/>
                </a:solidFill>
                <a:latin typeface="Quattrocento Sans"/>
                <a:ea typeface="Quattrocento Sans"/>
                <a:cs typeface="Quattrocento Sans"/>
                <a:sym typeface="Quattrocento Sans"/>
              </a:rPr>
              <a:t>Analytics</a:t>
            </a:r>
            <a:endParaRPr sz="1800">
              <a:solidFill>
                <a:srgbClr val="000000"/>
              </a:solidFill>
              <a:latin typeface="Quattrocento Sans"/>
              <a:ea typeface="Quattrocento Sans"/>
              <a:cs typeface="Quattrocento Sans"/>
              <a:sym typeface="Quattrocento Sans"/>
            </a:endParaRPr>
          </a:p>
        </p:txBody>
      </p:sp>
      <p:sp>
        <p:nvSpPr>
          <p:cNvPr id="496" name="Google Shape;496;p34"/>
          <p:cNvSpPr/>
          <p:nvPr/>
        </p:nvSpPr>
        <p:spPr>
          <a:xfrm>
            <a:off x="4238400" y="4122208"/>
            <a:ext cx="1059179" cy="609600"/>
          </a:xfrm>
          <a:prstGeom prst="roundRect">
            <a:avLst>
              <a:gd fmla="val 16667" name="adj"/>
            </a:avLst>
          </a:prstGeom>
          <a:solidFill>
            <a:schemeClr val="lt2"/>
          </a:solidFill>
          <a:ln>
            <a:noFill/>
          </a:ln>
          <a:effectLst>
            <a:outerShdw blurRad="63500" rotWithShape="0" dir="5400000" dist="38100">
              <a:srgbClr val="000000">
                <a:alpha val="44705"/>
              </a:srgbClr>
            </a:outerShdw>
          </a:effectLst>
        </p:spPr>
        <p:txBody>
          <a:bodyPr anchorCtr="0" anchor="ctr" bIns="45700" lIns="0" spcFirstLastPara="1" rIns="0" wrap="square" tIns="45700">
            <a:noAutofit/>
          </a:bodyPr>
          <a:lstStyle/>
          <a:p>
            <a:pPr indent="0" lvl="0" marL="0" marR="0" rtl="0" algn="ctr">
              <a:lnSpc>
                <a:spcPct val="85000"/>
              </a:lnSpc>
              <a:spcBef>
                <a:spcPts val="0"/>
              </a:spcBef>
              <a:spcAft>
                <a:spcPts val="0"/>
              </a:spcAft>
              <a:buNone/>
            </a:pPr>
            <a:r>
              <a:rPr lang="en-US" sz="1800">
                <a:solidFill>
                  <a:srgbClr val="000000"/>
                </a:solidFill>
                <a:latin typeface="Quattrocento Sans"/>
                <a:ea typeface="Quattrocento Sans"/>
                <a:cs typeface="Quattrocento Sans"/>
                <a:sym typeface="Quattrocento Sans"/>
              </a:rPr>
              <a:t>…</a:t>
            </a:r>
            <a:endParaRPr sz="1800">
              <a:solidFill>
                <a:srgbClr val="000000"/>
              </a:solidFill>
              <a:latin typeface="Quattrocento Sans"/>
              <a:ea typeface="Quattrocento Sans"/>
              <a:cs typeface="Quattrocento Sans"/>
              <a:sym typeface="Quattrocento Sans"/>
            </a:endParaRPr>
          </a:p>
        </p:txBody>
      </p:sp>
      <p:sp>
        <p:nvSpPr>
          <p:cNvPr id="497" name="Google Shape;497;p34"/>
          <p:cNvSpPr/>
          <p:nvPr/>
        </p:nvSpPr>
        <p:spPr>
          <a:xfrm>
            <a:off x="428399" y="5127208"/>
            <a:ext cx="1059179" cy="609600"/>
          </a:xfrm>
          <a:prstGeom prst="roundRect">
            <a:avLst>
              <a:gd fmla="val 16667" name="adj"/>
            </a:avLst>
          </a:prstGeom>
          <a:solidFill>
            <a:schemeClr val="lt2"/>
          </a:solidFill>
          <a:ln>
            <a:noFill/>
          </a:ln>
          <a:effectLst>
            <a:outerShdw blurRad="63500" rotWithShape="0" dir="5400000" dist="38100">
              <a:srgbClr val="000000">
                <a:alpha val="44705"/>
              </a:srgbClr>
            </a:outerShdw>
          </a:effectLst>
        </p:spPr>
        <p:txBody>
          <a:bodyPr anchorCtr="0" anchor="ctr" bIns="45700" lIns="0" spcFirstLastPara="1" rIns="0" wrap="square" tIns="45700">
            <a:noAutofit/>
          </a:bodyPr>
          <a:lstStyle/>
          <a:p>
            <a:pPr indent="0" lvl="0" marL="0" marR="0" rtl="0" algn="ctr">
              <a:lnSpc>
                <a:spcPct val="85000"/>
              </a:lnSpc>
              <a:spcBef>
                <a:spcPts val="0"/>
              </a:spcBef>
              <a:spcAft>
                <a:spcPts val="0"/>
              </a:spcAft>
              <a:buNone/>
            </a:pPr>
            <a:r>
              <a:rPr lang="en-US" sz="1800">
                <a:solidFill>
                  <a:srgbClr val="000000"/>
                </a:solidFill>
                <a:latin typeface="Quattrocento Sans"/>
                <a:ea typeface="Quattrocento Sans"/>
                <a:cs typeface="Quattrocento Sans"/>
                <a:sym typeface="Quattrocento Sans"/>
              </a:rPr>
              <a:t>Compute</a:t>
            </a:r>
            <a:endParaRPr sz="1800">
              <a:solidFill>
                <a:srgbClr val="000000"/>
              </a:solidFill>
              <a:latin typeface="Quattrocento Sans"/>
              <a:ea typeface="Quattrocento Sans"/>
              <a:cs typeface="Quattrocento Sans"/>
              <a:sym typeface="Quattrocento Sans"/>
            </a:endParaRPr>
          </a:p>
        </p:txBody>
      </p:sp>
      <p:sp>
        <p:nvSpPr>
          <p:cNvPr id="498" name="Google Shape;498;p34"/>
          <p:cNvSpPr/>
          <p:nvPr/>
        </p:nvSpPr>
        <p:spPr>
          <a:xfrm>
            <a:off x="1566319" y="5127208"/>
            <a:ext cx="1066800" cy="609600"/>
          </a:xfrm>
          <a:prstGeom prst="roundRect">
            <a:avLst>
              <a:gd fmla="val 16667" name="adj"/>
            </a:avLst>
          </a:prstGeom>
          <a:solidFill>
            <a:schemeClr val="lt2"/>
          </a:solidFill>
          <a:ln>
            <a:noFill/>
          </a:ln>
          <a:effectLst>
            <a:outerShdw blurRad="63500" rotWithShape="0" dir="5400000" dist="38100">
              <a:srgbClr val="000000">
                <a:alpha val="44705"/>
              </a:srgbClr>
            </a:outerShdw>
          </a:effectLst>
        </p:spPr>
        <p:txBody>
          <a:bodyPr anchorCtr="0" anchor="ctr" bIns="45700" lIns="0" spcFirstLastPara="1" rIns="0" wrap="square" tIns="45700">
            <a:noAutofit/>
          </a:bodyPr>
          <a:lstStyle/>
          <a:p>
            <a:pPr indent="0" lvl="0" marL="0" marR="0" rtl="0" algn="ctr">
              <a:lnSpc>
                <a:spcPct val="85000"/>
              </a:lnSpc>
              <a:spcBef>
                <a:spcPts val="0"/>
              </a:spcBef>
              <a:spcAft>
                <a:spcPts val="0"/>
              </a:spcAft>
              <a:buNone/>
            </a:pPr>
            <a:r>
              <a:rPr lang="en-US" sz="1800">
                <a:solidFill>
                  <a:srgbClr val="000000"/>
                </a:solidFill>
                <a:latin typeface="Quattrocento Sans"/>
                <a:ea typeface="Quattrocento Sans"/>
                <a:cs typeface="Quattrocento Sans"/>
                <a:sym typeface="Quattrocento Sans"/>
              </a:rPr>
              <a:t>Storage</a:t>
            </a:r>
            <a:endParaRPr sz="1800">
              <a:solidFill>
                <a:srgbClr val="000000"/>
              </a:solidFill>
              <a:latin typeface="Quattrocento Sans"/>
              <a:ea typeface="Quattrocento Sans"/>
              <a:cs typeface="Quattrocento Sans"/>
              <a:sym typeface="Quattrocento Sans"/>
            </a:endParaRPr>
          </a:p>
        </p:txBody>
      </p:sp>
      <p:sp>
        <p:nvSpPr>
          <p:cNvPr id="499" name="Google Shape;499;p34"/>
          <p:cNvSpPr/>
          <p:nvPr/>
        </p:nvSpPr>
        <p:spPr>
          <a:xfrm>
            <a:off x="2711860" y="5127208"/>
            <a:ext cx="1066800" cy="609600"/>
          </a:xfrm>
          <a:prstGeom prst="roundRect">
            <a:avLst>
              <a:gd fmla="val 16667" name="adj"/>
            </a:avLst>
          </a:prstGeom>
          <a:solidFill>
            <a:schemeClr val="lt2"/>
          </a:solidFill>
          <a:ln>
            <a:noFill/>
          </a:ln>
          <a:effectLst>
            <a:outerShdw blurRad="63500" rotWithShape="0" dir="5400000" dist="38100">
              <a:srgbClr val="000000">
                <a:alpha val="44705"/>
              </a:srgbClr>
            </a:outerShdw>
          </a:effectLst>
        </p:spPr>
        <p:txBody>
          <a:bodyPr anchorCtr="0" anchor="ctr" bIns="45700" lIns="0" spcFirstLastPara="1" rIns="0" wrap="square" tIns="45700">
            <a:noAutofit/>
          </a:bodyPr>
          <a:lstStyle/>
          <a:p>
            <a:pPr indent="0" lvl="0" marL="0" marR="0" rtl="0" algn="ctr">
              <a:lnSpc>
                <a:spcPct val="85000"/>
              </a:lnSpc>
              <a:spcBef>
                <a:spcPts val="0"/>
              </a:spcBef>
              <a:spcAft>
                <a:spcPts val="0"/>
              </a:spcAft>
              <a:buNone/>
            </a:pPr>
            <a:r>
              <a:rPr lang="en-US" sz="1800">
                <a:solidFill>
                  <a:srgbClr val="000000"/>
                </a:solidFill>
                <a:latin typeface="Quattrocento Sans"/>
                <a:ea typeface="Quattrocento Sans"/>
                <a:cs typeface="Quattrocento Sans"/>
                <a:sym typeface="Quattrocento Sans"/>
              </a:rPr>
              <a:t>Manage</a:t>
            </a:r>
            <a:endParaRPr sz="1800">
              <a:solidFill>
                <a:srgbClr val="000000"/>
              </a:solidFill>
              <a:latin typeface="Quattrocento Sans"/>
              <a:ea typeface="Quattrocento Sans"/>
              <a:cs typeface="Quattrocento Sans"/>
              <a:sym typeface="Quattrocento Sans"/>
            </a:endParaRPr>
          </a:p>
        </p:txBody>
      </p:sp>
      <p:sp>
        <p:nvSpPr>
          <p:cNvPr id="500" name="Google Shape;500;p34"/>
          <p:cNvSpPr/>
          <p:nvPr/>
        </p:nvSpPr>
        <p:spPr>
          <a:xfrm>
            <a:off x="5610000" y="2598208"/>
            <a:ext cx="2514600" cy="2273204"/>
          </a:xfrm>
          <a:prstGeom prst="roundRect">
            <a:avLst>
              <a:gd fmla="val 6977" name="adj"/>
            </a:avLst>
          </a:prstGeom>
          <a:solidFill>
            <a:schemeClr val="lt2"/>
          </a:solidFill>
          <a:ln cap="flat" cmpd="sng" w="25400">
            <a:solidFill>
              <a:schemeClr val="accent1"/>
            </a:solidFill>
            <a:prstDash val="solid"/>
            <a:round/>
            <a:headEnd len="sm" w="sm" type="none"/>
            <a:tailEnd len="sm" w="sm" type="none"/>
          </a:ln>
          <a:effectLst>
            <a:outerShdw blurRad="63500" rotWithShape="0" dir="5400000" dist="38100">
              <a:srgbClr val="000000">
                <a:alpha val="44705"/>
              </a:srgbClr>
            </a:outerShdw>
          </a:effectLst>
        </p:spPr>
        <p:txBody>
          <a:bodyPr anchorCtr="0" anchor="t" bIns="45700" lIns="91425" spcFirstLastPara="1" rIns="91425" wrap="square" tIns="45700">
            <a:noAutofit/>
          </a:bodyPr>
          <a:lstStyle/>
          <a:p>
            <a:pPr indent="0" lvl="0" marL="0" marR="0" rtl="0" algn="ctr">
              <a:lnSpc>
                <a:spcPct val="85000"/>
              </a:lnSpc>
              <a:spcBef>
                <a:spcPts val="0"/>
              </a:spcBef>
              <a:spcAft>
                <a:spcPts val="0"/>
              </a:spcAft>
              <a:buNone/>
            </a:pPr>
            <a:r>
              <a:t/>
            </a:r>
            <a:endParaRPr sz="2400">
              <a:solidFill>
                <a:srgbClr val="000000"/>
              </a:solidFill>
              <a:latin typeface="Quattrocento Sans"/>
              <a:ea typeface="Quattrocento Sans"/>
              <a:cs typeface="Quattrocento Sans"/>
              <a:sym typeface="Quattrocento Sans"/>
            </a:endParaRPr>
          </a:p>
        </p:txBody>
      </p:sp>
      <p:sp>
        <p:nvSpPr>
          <p:cNvPr id="501" name="Google Shape;501;p34"/>
          <p:cNvSpPr/>
          <p:nvPr/>
        </p:nvSpPr>
        <p:spPr>
          <a:xfrm>
            <a:off x="5762400" y="3436408"/>
            <a:ext cx="1059179" cy="609600"/>
          </a:xfrm>
          <a:prstGeom prst="roundRect">
            <a:avLst>
              <a:gd fmla="val 16667" name="adj"/>
            </a:avLst>
          </a:prstGeom>
          <a:solidFill>
            <a:schemeClr val="lt2"/>
          </a:solidFill>
          <a:ln>
            <a:noFill/>
          </a:ln>
          <a:effectLst>
            <a:outerShdw blurRad="63500" rotWithShape="0" dir="5400000" dist="38100">
              <a:srgbClr val="000000">
                <a:alpha val="44705"/>
              </a:srgbClr>
            </a:outerShdw>
          </a:effectLst>
        </p:spPr>
        <p:txBody>
          <a:bodyPr anchorCtr="0" anchor="ctr" bIns="45700" lIns="0" spcFirstLastPara="1" rIns="0" wrap="square" tIns="45700">
            <a:noAutofit/>
          </a:bodyPr>
          <a:lstStyle/>
          <a:p>
            <a:pPr indent="0" lvl="0" marL="0" marR="0" rtl="0" algn="ctr">
              <a:lnSpc>
                <a:spcPct val="85000"/>
              </a:lnSpc>
              <a:spcBef>
                <a:spcPts val="0"/>
              </a:spcBef>
              <a:spcAft>
                <a:spcPts val="0"/>
              </a:spcAft>
              <a:buNone/>
            </a:pPr>
            <a:r>
              <a:rPr lang="en-US" sz="1800">
                <a:solidFill>
                  <a:srgbClr val="000000"/>
                </a:solidFill>
                <a:latin typeface="Quattrocento Sans"/>
                <a:ea typeface="Quattrocento Sans"/>
                <a:cs typeface="Quattrocento Sans"/>
                <a:sym typeface="Quattrocento Sans"/>
              </a:rPr>
              <a:t>Identity</a:t>
            </a:r>
            <a:endParaRPr sz="1800">
              <a:solidFill>
                <a:srgbClr val="000000"/>
              </a:solidFill>
              <a:latin typeface="Quattrocento Sans"/>
              <a:ea typeface="Quattrocento Sans"/>
              <a:cs typeface="Quattrocento Sans"/>
              <a:sym typeface="Quattrocento Sans"/>
            </a:endParaRPr>
          </a:p>
        </p:txBody>
      </p:sp>
      <p:sp>
        <p:nvSpPr>
          <p:cNvPr id="502" name="Google Shape;502;p34"/>
          <p:cNvSpPr/>
          <p:nvPr/>
        </p:nvSpPr>
        <p:spPr>
          <a:xfrm>
            <a:off x="5762400" y="4122208"/>
            <a:ext cx="1059179" cy="609600"/>
          </a:xfrm>
          <a:prstGeom prst="roundRect">
            <a:avLst>
              <a:gd fmla="val 16667" name="adj"/>
            </a:avLst>
          </a:prstGeom>
          <a:solidFill>
            <a:schemeClr val="lt2"/>
          </a:solidFill>
          <a:ln>
            <a:noFill/>
          </a:ln>
          <a:effectLst>
            <a:outerShdw blurRad="63500" rotWithShape="0" dir="5400000" dist="38100">
              <a:srgbClr val="000000">
                <a:alpha val="44705"/>
              </a:srgbClr>
            </a:outerShdw>
          </a:effectLst>
        </p:spPr>
        <p:txBody>
          <a:bodyPr anchorCtr="0" anchor="ctr" bIns="45700" lIns="0" spcFirstLastPara="1" rIns="0" wrap="square" tIns="45700">
            <a:noAutofit/>
          </a:bodyPr>
          <a:lstStyle/>
          <a:p>
            <a:pPr indent="0" lvl="0" marL="0" marR="0" rtl="0" algn="ctr">
              <a:lnSpc>
                <a:spcPct val="85000"/>
              </a:lnSpc>
              <a:spcBef>
                <a:spcPts val="0"/>
              </a:spcBef>
              <a:spcAft>
                <a:spcPts val="0"/>
              </a:spcAft>
              <a:buNone/>
            </a:pPr>
            <a:r>
              <a:rPr lang="en-US" sz="1800">
                <a:solidFill>
                  <a:srgbClr val="000000"/>
                </a:solidFill>
                <a:latin typeface="Quattrocento Sans"/>
                <a:ea typeface="Quattrocento Sans"/>
                <a:cs typeface="Quattrocento Sans"/>
                <a:sym typeface="Quattrocento Sans"/>
              </a:rPr>
              <a:t>Devices</a:t>
            </a:r>
            <a:endParaRPr sz="1800">
              <a:solidFill>
                <a:srgbClr val="000000"/>
              </a:solidFill>
              <a:latin typeface="Quattrocento Sans"/>
              <a:ea typeface="Quattrocento Sans"/>
              <a:cs typeface="Quattrocento Sans"/>
              <a:sym typeface="Quattrocento Sans"/>
            </a:endParaRPr>
          </a:p>
        </p:txBody>
      </p:sp>
      <p:sp>
        <p:nvSpPr>
          <p:cNvPr id="503" name="Google Shape;503;p34"/>
          <p:cNvSpPr/>
          <p:nvPr/>
        </p:nvSpPr>
        <p:spPr>
          <a:xfrm>
            <a:off x="6905401" y="3436408"/>
            <a:ext cx="1066800" cy="609600"/>
          </a:xfrm>
          <a:prstGeom prst="roundRect">
            <a:avLst>
              <a:gd fmla="val 16667" name="adj"/>
            </a:avLst>
          </a:prstGeom>
          <a:solidFill>
            <a:schemeClr val="lt2"/>
          </a:solidFill>
          <a:ln>
            <a:noFill/>
          </a:ln>
          <a:effectLst>
            <a:outerShdw blurRad="63500" rotWithShape="0" dir="5400000" dist="38100">
              <a:srgbClr val="000000">
                <a:alpha val="44705"/>
              </a:srgbClr>
            </a:outerShdw>
          </a:effectLst>
        </p:spPr>
        <p:txBody>
          <a:bodyPr anchorCtr="0" anchor="ctr" bIns="45700" lIns="0" spcFirstLastPara="1" rIns="0" wrap="square" tIns="45700">
            <a:noAutofit/>
          </a:bodyPr>
          <a:lstStyle/>
          <a:p>
            <a:pPr indent="0" lvl="0" marL="0" marR="0" rtl="0" algn="ctr">
              <a:lnSpc>
                <a:spcPct val="85000"/>
              </a:lnSpc>
              <a:spcBef>
                <a:spcPts val="0"/>
              </a:spcBef>
              <a:spcAft>
                <a:spcPts val="0"/>
              </a:spcAft>
              <a:buNone/>
            </a:pPr>
            <a:r>
              <a:rPr lang="en-US" sz="1800">
                <a:solidFill>
                  <a:srgbClr val="000000"/>
                </a:solidFill>
                <a:latin typeface="Quattrocento Sans"/>
                <a:ea typeface="Quattrocento Sans"/>
                <a:cs typeface="Quattrocento Sans"/>
                <a:sym typeface="Quattrocento Sans"/>
              </a:rPr>
              <a:t>Contacts</a:t>
            </a:r>
            <a:endParaRPr sz="1800">
              <a:solidFill>
                <a:srgbClr val="000000"/>
              </a:solidFill>
              <a:latin typeface="Quattrocento Sans"/>
              <a:ea typeface="Quattrocento Sans"/>
              <a:cs typeface="Quattrocento Sans"/>
              <a:sym typeface="Quattrocento Sans"/>
            </a:endParaRPr>
          </a:p>
        </p:txBody>
      </p:sp>
      <p:sp>
        <p:nvSpPr>
          <p:cNvPr id="504" name="Google Shape;504;p34"/>
          <p:cNvSpPr/>
          <p:nvPr/>
        </p:nvSpPr>
        <p:spPr>
          <a:xfrm>
            <a:off x="6905400" y="4122208"/>
            <a:ext cx="1059179" cy="609600"/>
          </a:xfrm>
          <a:prstGeom prst="roundRect">
            <a:avLst>
              <a:gd fmla="val 16667" name="adj"/>
            </a:avLst>
          </a:prstGeom>
          <a:solidFill>
            <a:schemeClr val="lt2"/>
          </a:solidFill>
          <a:ln>
            <a:noFill/>
          </a:ln>
          <a:effectLst>
            <a:outerShdw blurRad="63500" rotWithShape="0" dir="5400000" dist="38100">
              <a:srgbClr val="000000">
                <a:alpha val="44705"/>
              </a:srgbClr>
            </a:outerShdw>
          </a:effectLst>
        </p:spPr>
        <p:txBody>
          <a:bodyPr anchorCtr="0" anchor="ctr" bIns="45700" lIns="0" spcFirstLastPara="1" rIns="0" wrap="square" tIns="45700">
            <a:noAutofit/>
          </a:bodyPr>
          <a:lstStyle/>
          <a:p>
            <a:pPr indent="0" lvl="0" marL="0" marR="0" rtl="0" algn="ctr">
              <a:lnSpc>
                <a:spcPct val="85000"/>
              </a:lnSpc>
              <a:spcBef>
                <a:spcPts val="0"/>
              </a:spcBef>
              <a:spcAft>
                <a:spcPts val="0"/>
              </a:spcAft>
              <a:buNone/>
            </a:pPr>
            <a:r>
              <a:rPr lang="en-US" sz="1800">
                <a:solidFill>
                  <a:srgbClr val="000000"/>
                </a:solidFill>
                <a:latin typeface="Quattrocento Sans"/>
                <a:ea typeface="Quattrocento Sans"/>
                <a:cs typeface="Quattrocento Sans"/>
                <a:sym typeface="Quattrocento Sans"/>
              </a:rPr>
              <a:t>…</a:t>
            </a:r>
            <a:endParaRPr sz="1800">
              <a:solidFill>
                <a:srgbClr val="000000"/>
              </a:solidFill>
              <a:latin typeface="Quattrocento Sans"/>
              <a:ea typeface="Quattrocento Sans"/>
              <a:cs typeface="Quattrocento Sans"/>
              <a:sym typeface="Quattrocento Sans"/>
            </a:endParaRPr>
          </a:p>
        </p:txBody>
      </p:sp>
      <p:sp>
        <p:nvSpPr>
          <p:cNvPr id="505" name="Google Shape;505;p34"/>
          <p:cNvSpPr/>
          <p:nvPr/>
        </p:nvSpPr>
        <p:spPr>
          <a:xfrm>
            <a:off x="8277000" y="2598208"/>
            <a:ext cx="609600" cy="2273204"/>
          </a:xfrm>
          <a:prstGeom prst="roundRect">
            <a:avLst>
              <a:gd fmla="val 27861" name="adj"/>
            </a:avLst>
          </a:prstGeom>
          <a:solidFill>
            <a:schemeClr val="lt2"/>
          </a:solidFill>
          <a:ln>
            <a:noFill/>
          </a:ln>
          <a:effectLst>
            <a:outerShdw blurRad="63500" rotWithShape="0" dir="5400000" dist="38100">
              <a:srgbClr val="000000">
                <a:alpha val="44705"/>
              </a:srgbClr>
            </a:outerShdw>
          </a:effectLst>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lang="en-US" sz="1800">
                <a:solidFill>
                  <a:srgbClr val="000000"/>
                </a:solidFill>
                <a:latin typeface="Quattrocento Sans"/>
                <a:ea typeface="Quattrocento Sans"/>
                <a:cs typeface="Quattrocento Sans"/>
                <a:sym typeface="Quattrocento Sans"/>
              </a:rPr>
              <a:t>…</a:t>
            </a:r>
            <a:endParaRPr sz="1800">
              <a:solidFill>
                <a:srgbClr val="000000"/>
              </a:solidFill>
              <a:latin typeface="Quattrocento Sans"/>
              <a:ea typeface="Quattrocento Sans"/>
              <a:cs typeface="Quattrocento Sans"/>
              <a:sym typeface="Quattrocento Sans"/>
            </a:endParaRPr>
          </a:p>
        </p:txBody>
      </p:sp>
      <p:sp>
        <p:nvSpPr>
          <p:cNvPr id="506" name="Google Shape;506;p34"/>
          <p:cNvSpPr/>
          <p:nvPr/>
        </p:nvSpPr>
        <p:spPr>
          <a:xfrm>
            <a:off x="3857400" y="5127208"/>
            <a:ext cx="1066800" cy="609600"/>
          </a:xfrm>
          <a:prstGeom prst="roundRect">
            <a:avLst>
              <a:gd fmla="val 16667" name="adj"/>
            </a:avLst>
          </a:prstGeom>
          <a:solidFill>
            <a:schemeClr val="lt2"/>
          </a:solidFill>
          <a:ln>
            <a:noFill/>
          </a:ln>
          <a:effectLst>
            <a:outerShdw blurRad="63500" rotWithShape="0" dir="5400000" dist="38100">
              <a:srgbClr val="000000">
                <a:alpha val="44705"/>
              </a:srgbClr>
            </a:outerShdw>
          </a:effectLst>
        </p:spPr>
        <p:txBody>
          <a:bodyPr anchorCtr="0" anchor="ctr" bIns="45700" lIns="0" spcFirstLastPara="1" rIns="0" wrap="square" tIns="45700">
            <a:noAutofit/>
          </a:bodyPr>
          <a:lstStyle/>
          <a:p>
            <a:pPr indent="0" lvl="0" marL="0" marR="0" rtl="0" algn="ctr">
              <a:lnSpc>
                <a:spcPct val="85000"/>
              </a:lnSpc>
              <a:spcBef>
                <a:spcPts val="0"/>
              </a:spcBef>
              <a:spcAft>
                <a:spcPts val="0"/>
              </a:spcAft>
              <a:buNone/>
            </a:pPr>
            <a:r>
              <a:rPr lang="en-US" sz="1800">
                <a:solidFill>
                  <a:srgbClr val="000000"/>
                </a:solidFill>
                <a:latin typeface="Quattrocento Sans"/>
                <a:ea typeface="Quattrocento Sans"/>
                <a:cs typeface="Quattrocento Sans"/>
                <a:sym typeface="Quattrocento Sans"/>
              </a:rPr>
              <a:t>…</a:t>
            </a:r>
            <a:endParaRPr sz="1800">
              <a:solidFill>
                <a:srgbClr val="000000"/>
              </a:solidFill>
              <a:latin typeface="Quattrocento Sans"/>
              <a:ea typeface="Quattrocento Sans"/>
              <a:cs typeface="Quattrocento Sans"/>
              <a:sym typeface="Quattrocento Sans"/>
            </a:endParaRPr>
          </a:p>
        </p:txBody>
      </p:sp>
      <p:sp>
        <p:nvSpPr>
          <p:cNvPr id="507" name="Google Shape;507;p34"/>
          <p:cNvSpPr/>
          <p:nvPr/>
        </p:nvSpPr>
        <p:spPr>
          <a:xfrm>
            <a:off x="228600" y="1447800"/>
            <a:ext cx="8686800" cy="838200"/>
          </a:xfrm>
          <a:prstGeom prst="roundRect">
            <a:avLst>
              <a:gd fmla="val 16667" name="adj"/>
            </a:avLst>
          </a:prstGeom>
          <a:solidFill>
            <a:schemeClr val="lt2"/>
          </a:solidFill>
          <a:ln>
            <a:noFill/>
          </a:ln>
          <a:effectLst>
            <a:outerShdw blurRad="63500" rotWithShape="0" dir="5400000" dist="38100">
              <a:srgbClr val="000000">
                <a:alpha val="44705"/>
              </a:srgbClr>
            </a:outerShdw>
          </a:effectLst>
        </p:spPr>
        <p:txBody>
          <a:bodyPr anchorCtr="0" anchor="ctr" bIns="45700" lIns="0" spcFirstLastPara="1" rIns="0" wrap="square" tIns="45700">
            <a:noAutofit/>
          </a:bodyPr>
          <a:lstStyle/>
          <a:p>
            <a:pPr indent="0" lvl="0" marL="0" marR="0" rtl="0" algn="ctr">
              <a:lnSpc>
                <a:spcPct val="85000"/>
              </a:lnSpc>
              <a:spcBef>
                <a:spcPts val="0"/>
              </a:spcBef>
              <a:spcAft>
                <a:spcPts val="0"/>
              </a:spcAft>
              <a:buNone/>
            </a:pPr>
            <a:r>
              <a:rPr lang="en-US" sz="3200">
                <a:solidFill>
                  <a:srgbClr val="000000"/>
                </a:solidFill>
                <a:latin typeface="Quattrocento Sans"/>
                <a:ea typeface="Quattrocento Sans"/>
                <a:cs typeface="Quattrocento Sans"/>
                <a:sym typeface="Quattrocento Sans"/>
              </a:rPr>
              <a:t>Your Applications</a:t>
            </a:r>
            <a:endParaRPr sz="3200">
              <a:solidFill>
                <a:srgbClr val="000000"/>
              </a:solidFill>
              <a:latin typeface="Quattrocento Sans"/>
              <a:ea typeface="Quattrocento Sans"/>
              <a:cs typeface="Quattrocento Sans"/>
              <a:sym typeface="Quattrocento Sans"/>
            </a:endParaRPr>
          </a:p>
        </p:txBody>
      </p:sp>
      <p:pic>
        <p:nvPicPr>
          <p:cNvPr descr="C:\Users\maryfj\Desktop\PDC Visuals\Assets\Strata3D architecture chart\Logos\NET Services\NETServices_h_rgb.png" id="508" name="Google Shape;508;p34"/>
          <p:cNvPicPr preferRelativeResize="0"/>
          <p:nvPr/>
        </p:nvPicPr>
        <p:blipFill rotWithShape="1">
          <a:blip r:embed="rId3">
            <a:alphaModFix/>
          </a:blip>
          <a:srcRect b="0" l="0" r="0" t="0"/>
          <a:stretch/>
        </p:blipFill>
        <p:spPr>
          <a:xfrm>
            <a:off x="457200" y="2733289"/>
            <a:ext cx="2209800" cy="514207"/>
          </a:xfrm>
          <a:prstGeom prst="rect">
            <a:avLst/>
          </a:prstGeom>
          <a:solidFill>
            <a:schemeClr val="lt2"/>
          </a:solidFill>
          <a:ln>
            <a:noFill/>
          </a:ln>
        </p:spPr>
      </p:pic>
      <p:pic>
        <p:nvPicPr>
          <p:cNvPr descr="C:\Users\maryfj\Desktop\PDC Visuals\Assets\Strata3D architecture chart\Logos\SQL Services\SQLServices_h_rgb.png" id="509" name="Google Shape;509;p34"/>
          <p:cNvPicPr preferRelativeResize="0"/>
          <p:nvPr/>
        </p:nvPicPr>
        <p:blipFill rotWithShape="1">
          <a:blip r:embed="rId4">
            <a:alphaModFix/>
          </a:blip>
          <a:srcRect b="0" l="0" r="0" t="0"/>
          <a:stretch/>
        </p:blipFill>
        <p:spPr>
          <a:xfrm>
            <a:off x="3048000" y="2676910"/>
            <a:ext cx="2111330" cy="570586"/>
          </a:xfrm>
          <a:prstGeom prst="rect">
            <a:avLst/>
          </a:prstGeom>
          <a:solidFill>
            <a:schemeClr val="lt2"/>
          </a:solidFill>
          <a:ln>
            <a:noFill/>
          </a:ln>
        </p:spPr>
      </p:pic>
      <p:pic>
        <p:nvPicPr>
          <p:cNvPr descr="LiveServices_h_rgb.png" id="510" name="Google Shape;510;p34"/>
          <p:cNvPicPr preferRelativeResize="0"/>
          <p:nvPr/>
        </p:nvPicPr>
        <p:blipFill rotWithShape="1">
          <a:blip r:embed="rId5">
            <a:alphaModFix/>
          </a:blip>
          <a:srcRect b="0" l="0" r="0" t="0"/>
          <a:stretch/>
        </p:blipFill>
        <p:spPr>
          <a:xfrm>
            <a:off x="5791200" y="2743200"/>
            <a:ext cx="1981200" cy="551980"/>
          </a:xfrm>
          <a:prstGeom prst="rect">
            <a:avLst/>
          </a:prstGeom>
          <a:solidFill>
            <a:schemeClr val="lt2"/>
          </a:solidFill>
          <a:ln>
            <a:noFill/>
          </a:ln>
        </p:spPr>
      </p:pic>
      <p:pic>
        <p:nvPicPr>
          <p:cNvPr descr="WinAzure_h_rgb.png" id="511" name="Google Shape;511;p34"/>
          <p:cNvPicPr preferRelativeResize="0"/>
          <p:nvPr/>
        </p:nvPicPr>
        <p:blipFill rotWithShape="1">
          <a:blip r:embed="rId6">
            <a:alphaModFix/>
          </a:blip>
          <a:srcRect b="0" l="0" r="0" t="0"/>
          <a:stretch/>
        </p:blipFill>
        <p:spPr>
          <a:xfrm>
            <a:off x="5334000" y="5105400"/>
            <a:ext cx="3083124" cy="575965"/>
          </a:xfrm>
          <a:prstGeom prst="rect">
            <a:avLst/>
          </a:prstGeom>
          <a:solidFill>
            <a:schemeClr val="lt2"/>
          </a:solid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June 3, 2008</a:t>
            </a:r>
            <a:endParaRPr>
              <a:latin typeface="Arimo"/>
              <a:ea typeface="Arimo"/>
              <a:cs typeface="Arimo"/>
              <a:sym typeface="Arimo"/>
            </a:endParaRPr>
          </a:p>
        </p:txBody>
      </p:sp>
      <p:sp>
        <p:nvSpPr>
          <p:cNvPr id="517" name="Google Shape;517;p35"/>
          <p:cNvSpPr txBox="1"/>
          <p:nvPr>
            <p:ph idx="12" type="sldNum"/>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Slide </a:t>
            </a: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Arimo"/>
              <a:ea typeface="Arimo"/>
              <a:cs typeface="Arimo"/>
              <a:sym typeface="Arimo"/>
            </a:endParaRPr>
          </a:p>
        </p:txBody>
      </p:sp>
      <p:sp>
        <p:nvSpPr>
          <p:cNvPr id="518" name="Google Shape;518;p35"/>
          <p:cNvSpPr txBox="1"/>
          <p:nvPr>
            <p:ph idx="11" type="ftr"/>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200">
                <a:solidFill>
                  <a:srgbClr val="888888"/>
                </a:solidFill>
                <a:latin typeface="Calibri"/>
                <a:ea typeface="Calibri"/>
                <a:cs typeface="Calibri"/>
                <a:sym typeface="Calibri"/>
              </a:rPr>
              <a:t>Google AppEngine vs. Amazon EC2/S3</a:t>
            </a:r>
            <a:endParaRPr/>
          </a:p>
        </p:txBody>
      </p:sp>
      <p:sp>
        <p:nvSpPr>
          <p:cNvPr id="519" name="Google Shape;519;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lang="en-US" sz="3959"/>
              <a:t>Google’s AppEngine vs Amazon’s EC2</a:t>
            </a:r>
            <a:endParaRPr sz="3959"/>
          </a:p>
        </p:txBody>
      </p:sp>
      <p:sp>
        <p:nvSpPr>
          <p:cNvPr id="520" name="Google Shape;520;p35"/>
          <p:cNvSpPr txBox="1"/>
          <p:nvPr>
            <p:ph idx="1" type="body"/>
          </p:nvPr>
        </p:nvSpPr>
        <p:spPr>
          <a:xfrm>
            <a:off x="685800" y="4114800"/>
            <a:ext cx="3810000" cy="2209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Calibri"/>
              <a:buNone/>
            </a:pPr>
            <a:r>
              <a:rPr lang="en-US" sz="2000"/>
              <a:t>AppEngine:</a:t>
            </a:r>
            <a:endParaRPr/>
          </a:p>
          <a:p>
            <a:pPr indent="-342900" lvl="0" marL="342900" rtl="0" algn="l">
              <a:spcBef>
                <a:spcPts val="400"/>
              </a:spcBef>
              <a:spcAft>
                <a:spcPts val="0"/>
              </a:spcAft>
              <a:buClr>
                <a:schemeClr val="dk1"/>
              </a:buClr>
              <a:buSzPts val="2000"/>
              <a:buChar char="•"/>
            </a:pPr>
            <a:r>
              <a:rPr lang="en-US" sz="2000"/>
              <a:t>Higher-level functionality</a:t>
            </a:r>
            <a:br>
              <a:rPr lang="en-US" sz="2000"/>
            </a:br>
            <a:r>
              <a:rPr lang="en-US" sz="2000"/>
              <a:t>(e.g., automatic scaling)</a:t>
            </a:r>
            <a:endParaRPr/>
          </a:p>
          <a:p>
            <a:pPr indent="-342900" lvl="0" marL="342900" rtl="0" algn="l">
              <a:spcBef>
                <a:spcPts val="400"/>
              </a:spcBef>
              <a:spcAft>
                <a:spcPts val="0"/>
              </a:spcAft>
              <a:buClr>
                <a:schemeClr val="dk1"/>
              </a:buClr>
              <a:buSzPts val="2000"/>
              <a:buChar char="•"/>
            </a:pPr>
            <a:r>
              <a:rPr lang="en-US" sz="2000"/>
              <a:t>More restrictive</a:t>
            </a:r>
            <a:br>
              <a:rPr lang="en-US" sz="2000"/>
            </a:br>
            <a:r>
              <a:rPr lang="en-US" sz="2000"/>
              <a:t>(e.g., respond to URL only)</a:t>
            </a:r>
            <a:endParaRPr/>
          </a:p>
          <a:p>
            <a:pPr indent="-342900" lvl="0" marL="342900" rtl="0" algn="l">
              <a:spcBef>
                <a:spcPts val="400"/>
              </a:spcBef>
              <a:spcAft>
                <a:spcPts val="0"/>
              </a:spcAft>
              <a:buClr>
                <a:schemeClr val="dk1"/>
              </a:buClr>
              <a:buSzPts val="2000"/>
              <a:buChar char="•"/>
            </a:pPr>
            <a:r>
              <a:rPr lang="en-US" sz="2000"/>
              <a:t>Proprietary lock-in</a:t>
            </a:r>
            <a:endParaRPr/>
          </a:p>
        </p:txBody>
      </p:sp>
      <p:sp>
        <p:nvSpPr>
          <p:cNvPr id="521" name="Google Shape;521;p35"/>
          <p:cNvSpPr txBox="1"/>
          <p:nvPr>
            <p:ph idx="2" type="body"/>
          </p:nvPr>
        </p:nvSpPr>
        <p:spPr>
          <a:xfrm>
            <a:off x="4648200" y="4114800"/>
            <a:ext cx="3810000" cy="2209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Calibri"/>
              <a:buNone/>
            </a:pPr>
            <a:r>
              <a:rPr lang="en-US" sz="2000"/>
              <a:t>EC2/S3:</a:t>
            </a:r>
            <a:endParaRPr/>
          </a:p>
          <a:p>
            <a:pPr indent="-342900" lvl="0" marL="342900" rtl="0" algn="l">
              <a:spcBef>
                <a:spcPts val="400"/>
              </a:spcBef>
              <a:spcAft>
                <a:spcPts val="0"/>
              </a:spcAft>
              <a:buClr>
                <a:schemeClr val="dk1"/>
              </a:buClr>
              <a:buSzPts val="2000"/>
              <a:buChar char="•"/>
            </a:pPr>
            <a:r>
              <a:rPr lang="en-US" sz="2000"/>
              <a:t>Lower-level functionality</a:t>
            </a:r>
            <a:endParaRPr/>
          </a:p>
          <a:p>
            <a:pPr indent="-342900" lvl="0" marL="342900" rtl="0" algn="l">
              <a:spcBef>
                <a:spcPts val="400"/>
              </a:spcBef>
              <a:spcAft>
                <a:spcPts val="0"/>
              </a:spcAft>
              <a:buClr>
                <a:schemeClr val="dk1"/>
              </a:buClr>
              <a:buSzPts val="2000"/>
              <a:buChar char="•"/>
            </a:pPr>
            <a:r>
              <a:rPr lang="en-US" sz="2000"/>
              <a:t>More flexible</a:t>
            </a:r>
            <a:endParaRPr/>
          </a:p>
          <a:p>
            <a:pPr indent="-342900" lvl="0" marL="342900" rtl="0" algn="l">
              <a:spcBef>
                <a:spcPts val="400"/>
              </a:spcBef>
              <a:spcAft>
                <a:spcPts val="0"/>
              </a:spcAft>
              <a:buClr>
                <a:schemeClr val="dk1"/>
              </a:buClr>
              <a:buSzPts val="2000"/>
              <a:buChar char="•"/>
            </a:pPr>
            <a:r>
              <a:rPr lang="en-US" sz="2000"/>
              <a:t>Coarser billing model</a:t>
            </a:r>
            <a:endParaRPr/>
          </a:p>
        </p:txBody>
      </p:sp>
      <p:sp>
        <p:nvSpPr>
          <p:cNvPr id="522" name="Google Shape;522;p35"/>
          <p:cNvSpPr/>
          <p:nvPr/>
        </p:nvSpPr>
        <p:spPr>
          <a:xfrm>
            <a:off x="4953000" y="3444875"/>
            <a:ext cx="2971800" cy="3810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 name="Google Shape;523;p35"/>
          <p:cNvSpPr/>
          <p:nvPr/>
        </p:nvSpPr>
        <p:spPr>
          <a:xfrm>
            <a:off x="2057400" y="2225675"/>
            <a:ext cx="914400" cy="16002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 name="Google Shape;524;p35"/>
          <p:cNvSpPr txBox="1"/>
          <p:nvPr/>
        </p:nvSpPr>
        <p:spPr>
          <a:xfrm>
            <a:off x="5181600" y="2759075"/>
            <a:ext cx="2209800" cy="7016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VMs</a:t>
            </a:r>
            <a:br>
              <a:rPr lang="en-US" sz="2000">
                <a:solidFill>
                  <a:schemeClr val="dk1"/>
                </a:solidFill>
                <a:latin typeface="Calibri"/>
                <a:ea typeface="Calibri"/>
                <a:cs typeface="Calibri"/>
                <a:sym typeface="Calibri"/>
              </a:rPr>
            </a:br>
            <a:r>
              <a:rPr lang="en-US" sz="2000">
                <a:solidFill>
                  <a:schemeClr val="dk1"/>
                </a:solidFill>
                <a:latin typeface="Calibri"/>
                <a:ea typeface="Calibri"/>
                <a:cs typeface="Calibri"/>
                <a:sym typeface="Calibri"/>
              </a:rPr>
              <a:t>Flat File Storage</a:t>
            </a:r>
            <a:endParaRPr/>
          </a:p>
        </p:txBody>
      </p:sp>
      <p:sp>
        <p:nvSpPr>
          <p:cNvPr id="525" name="Google Shape;525;p35"/>
          <p:cNvSpPr txBox="1"/>
          <p:nvPr/>
        </p:nvSpPr>
        <p:spPr>
          <a:xfrm>
            <a:off x="1400175" y="1219200"/>
            <a:ext cx="2209800" cy="10064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Python</a:t>
            </a:r>
            <a:br>
              <a:rPr lang="en-US" sz="2000">
                <a:solidFill>
                  <a:schemeClr val="dk1"/>
                </a:solidFill>
                <a:latin typeface="Calibri"/>
                <a:ea typeface="Calibri"/>
                <a:cs typeface="Calibri"/>
                <a:sym typeface="Calibri"/>
              </a:rPr>
            </a:br>
            <a:r>
              <a:rPr lang="en-US" sz="2000">
                <a:solidFill>
                  <a:schemeClr val="dk1"/>
                </a:solidFill>
                <a:latin typeface="Calibri"/>
                <a:ea typeface="Calibri"/>
                <a:cs typeface="Calibri"/>
                <a:sym typeface="Calibri"/>
              </a:rPr>
              <a:t>BigTable</a:t>
            </a:r>
            <a:br>
              <a:rPr lang="en-US" sz="2000">
                <a:solidFill>
                  <a:schemeClr val="dk1"/>
                </a:solidFill>
                <a:latin typeface="Calibri"/>
                <a:ea typeface="Calibri"/>
                <a:cs typeface="Calibri"/>
                <a:sym typeface="Calibri"/>
              </a:rPr>
            </a:br>
            <a:r>
              <a:rPr lang="en-US" sz="2000">
                <a:solidFill>
                  <a:schemeClr val="dk1"/>
                </a:solidFill>
                <a:latin typeface="Calibri"/>
                <a:ea typeface="Calibri"/>
                <a:cs typeface="Calibri"/>
                <a:sym typeface="Calibri"/>
              </a:rPr>
              <a:t>Other API’s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Volume (Scale) </a:t>
            </a:r>
            <a:endParaRPr>
              <a:solidFill>
                <a:srgbClr val="0000FF"/>
              </a:solidFill>
            </a:endParaRPr>
          </a:p>
        </p:txBody>
      </p:sp>
      <p:sp>
        <p:nvSpPr>
          <p:cNvPr id="111" name="Google Shape;111;p4"/>
          <p:cNvSpPr txBox="1"/>
          <p:nvPr>
            <p:ph idx="1" type="body"/>
          </p:nvPr>
        </p:nvSpPr>
        <p:spPr>
          <a:xfrm>
            <a:off x="627017" y="1956776"/>
            <a:ext cx="5030405" cy="1478238"/>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rgbClr val="800000"/>
              </a:buClr>
              <a:buSzPts val="2240"/>
              <a:buChar char="•"/>
            </a:pPr>
            <a:r>
              <a:rPr b="1" lang="en-US" sz="2240">
                <a:solidFill>
                  <a:srgbClr val="800000"/>
                </a:solidFill>
              </a:rPr>
              <a:t>Data Volume</a:t>
            </a:r>
            <a:endParaRPr/>
          </a:p>
          <a:p>
            <a:pPr indent="-285750" lvl="1" marL="742950" rtl="0" algn="l">
              <a:lnSpc>
                <a:spcPct val="80000"/>
              </a:lnSpc>
              <a:spcBef>
                <a:spcPts val="392"/>
              </a:spcBef>
              <a:spcAft>
                <a:spcPts val="0"/>
              </a:spcAft>
              <a:buClr>
                <a:schemeClr val="dk1"/>
              </a:buClr>
              <a:buSzPts val="1960"/>
              <a:buChar char="–"/>
            </a:pPr>
            <a:r>
              <a:rPr lang="en-US" sz="1960"/>
              <a:t>44x increase from 2009 2020</a:t>
            </a:r>
            <a:endParaRPr/>
          </a:p>
          <a:p>
            <a:pPr indent="-285750" lvl="1" marL="742950" rtl="0" algn="l">
              <a:lnSpc>
                <a:spcPct val="80000"/>
              </a:lnSpc>
              <a:spcBef>
                <a:spcPts val="392"/>
              </a:spcBef>
              <a:spcAft>
                <a:spcPts val="0"/>
              </a:spcAft>
              <a:buClr>
                <a:schemeClr val="dk1"/>
              </a:buClr>
              <a:buSzPts val="1960"/>
              <a:buChar char="–"/>
            </a:pPr>
            <a:r>
              <a:rPr lang="en-US" sz="1960"/>
              <a:t>From 0.8 zettabytes to 35zb</a:t>
            </a:r>
            <a:endParaRPr/>
          </a:p>
          <a:p>
            <a:pPr indent="-342900" lvl="0" marL="342900" rtl="0" algn="l">
              <a:lnSpc>
                <a:spcPct val="80000"/>
              </a:lnSpc>
              <a:spcBef>
                <a:spcPts val="448"/>
              </a:spcBef>
              <a:spcAft>
                <a:spcPts val="0"/>
              </a:spcAft>
              <a:buClr>
                <a:schemeClr val="dk1"/>
              </a:buClr>
              <a:buSzPts val="2240"/>
              <a:buChar char="•"/>
            </a:pPr>
            <a:r>
              <a:rPr lang="en-US" sz="2240"/>
              <a:t>Data volume is increasing exponentially </a:t>
            </a:r>
            <a:endParaRPr sz="2240"/>
          </a:p>
        </p:txBody>
      </p:sp>
      <p:pic>
        <p:nvPicPr>
          <p:cNvPr descr="Screen shot 2013-01-13 at 4.01.47 PM.png" id="112" name="Google Shape;112;p4"/>
          <p:cNvPicPr preferRelativeResize="0"/>
          <p:nvPr/>
        </p:nvPicPr>
        <p:blipFill rotWithShape="1">
          <a:blip r:embed="rId3">
            <a:alphaModFix/>
          </a:blip>
          <a:srcRect b="0" l="0" r="0" t="0"/>
          <a:stretch/>
        </p:blipFill>
        <p:spPr>
          <a:xfrm>
            <a:off x="5913224" y="3235328"/>
            <a:ext cx="2559546" cy="1632883"/>
          </a:xfrm>
          <a:prstGeom prst="rect">
            <a:avLst/>
          </a:prstGeom>
          <a:noFill/>
          <a:ln>
            <a:noFill/>
          </a:ln>
        </p:spPr>
      </p:pic>
      <p:pic>
        <p:nvPicPr>
          <p:cNvPr id="113" name="Google Shape;113;p4"/>
          <p:cNvPicPr preferRelativeResize="0"/>
          <p:nvPr/>
        </p:nvPicPr>
        <p:blipFill rotWithShape="1">
          <a:blip r:embed="rId4">
            <a:alphaModFix/>
          </a:blip>
          <a:srcRect b="0" l="0" r="0" t="0"/>
          <a:stretch/>
        </p:blipFill>
        <p:spPr>
          <a:xfrm>
            <a:off x="5913224" y="1956776"/>
            <a:ext cx="2332251" cy="1233073"/>
          </a:xfrm>
          <a:prstGeom prst="rect">
            <a:avLst/>
          </a:prstGeom>
          <a:noFill/>
          <a:ln>
            <a:noFill/>
          </a:ln>
        </p:spPr>
      </p:pic>
      <p:pic>
        <p:nvPicPr>
          <p:cNvPr descr="Screen shot 2013-01-13 at 4.07.57 PM.png" id="114" name="Google Shape;114;p4"/>
          <p:cNvPicPr preferRelativeResize="0"/>
          <p:nvPr/>
        </p:nvPicPr>
        <p:blipFill rotWithShape="1">
          <a:blip r:embed="rId5">
            <a:alphaModFix/>
          </a:blip>
          <a:srcRect b="0" l="0" r="0" t="0"/>
          <a:stretch/>
        </p:blipFill>
        <p:spPr>
          <a:xfrm>
            <a:off x="255054" y="3775267"/>
            <a:ext cx="5546690" cy="596656"/>
          </a:xfrm>
          <a:prstGeom prst="rect">
            <a:avLst/>
          </a:prstGeom>
          <a:noFill/>
          <a:ln>
            <a:noFill/>
          </a:ln>
        </p:spPr>
      </p:pic>
      <p:sp>
        <p:nvSpPr>
          <p:cNvPr id="115" name="Google Shape;115;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16" name="Google Shape;116;p4"/>
          <p:cNvGrpSpPr/>
          <p:nvPr/>
        </p:nvGrpSpPr>
        <p:grpSpPr>
          <a:xfrm>
            <a:off x="500318" y="4371924"/>
            <a:ext cx="5674607" cy="1814950"/>
            <a:chOff x="500318" y="4371924"/>
            <a:chExt cx="5674607" cy="1814950"/>
          </a:xfrm>
        </p:grpSpPr>
        <p:pic>
          <p:nvPicPr>
            <p:cNvPr id="117" name="Google Shape;117;p4"/>
            <p:cNvPicPr preferRelativeResize="0"/>
            <p:nvPr/>
          </p:nvPicPr>
          <p:blipFill rotWithShape="1">
            <a:blip r:embed="rId6">
              <a:alphaModFix/>
            </a:blip>
            <a:srcRect b="0" l="0" r="0" t="0"/>
            <a:stretch/>
          </p:blipFill>
          <p:spPr>
            <a:xfrm>
              <a:off x="500318" y="4371924"/>
              <a:ext cx="2419934" cy="1814950"/>
            </a:xfrm>
            <a:prstGeom prst="rect">
              <a:avLst/>
            </a:prstGeom>
            <a:noFill/>
            <a:ln cap="flat" cmpd="sng" w="9525">
              <a:solidFill>
                <a:schemeClr val="dk1"/>
              </a:solidFill>
              <a:prstDash val="solid"/>
              <a:round/>
              <a:headEnd len="sm" w="sm" type="none"/>
              <a:tailEnd len="sm" w="sm" type="none"/>
            </a:ln>
          </p:spPr>
        </p:pic>
        <p:cxnSp>
          <p:nvCxnSpPr>
            <p:cNvPr id="118" name="Google Shape;118;p4"/>
            <p:cNvCxnSpPr/>
            <p:nvPr/>
          </p:nvCxnSpPr>
          <p:spPr>
            <a:xfrm flipH="1" rot="10800000">
              <a:off x="4637546" y="4531910"/>
              <a:ext cx="1443220" cy="1000675"/>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119" name="Google Shape;119;p4"/>
            <p:cNvCxnSpPr/>
            <p:nvPr/>
          </p:nvCxnSpPr>
          <p:spPr>
            <a:xfrm rot="10800000">
              <a:off x="2386124" y="5388258"/>
              <a:ext cx="1991643" cy="144327"/>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120" name="Google Shape;120;p4"/>
            <p:cNvSpPr txBox="1"/>
            <p:nvPr/>
          </p:nvSpPr>
          <p:spPr>
            <a:xfrm>
              <a:off x="3731074" y="5542207"/>
              <a:ext cx="244385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400" u="none" cap="none" strike="noStrike">
                  <a:solidFill>
                    <a:srgbClr val="0000FF"/>
                  </a:solidFill>
                  <a:latin typeface="Calibri"/>
                  <a:ea typeface="Calibri"/>
                  <a:cs typeface="Calibri"/>
                  <a:sym typeface="Calibri"/>
                </a:rPr>
                <a:t>Exponential increase in collected/generated data</a:t>
              </a:r>
              <a:endParaRPr i="1" sz="1400">
                <a:solidFill>
                  <a:srgbClr val="0000FF"/>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5"/>
          <p:cNvSpPr txBox="1"/>
          <p:nvPr>
            <p:ph idx="1" type="body"/>
          </p:nvPr>
        </p:nvSpPr>
        <p:spPr>
          <a:xfrm>
            <a:off x="457200" y="1200151"/>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126" name="Google Shape;126;p5"/>
          <p:cNvSpPr txBox="1"/>
          <p:nvPr/>
        </p:nvSpPr>
        <p:spPr>
          <a:xfrm>
            <a:off x="773113" y="1358901"/>
            <a:ext cx="2825750" cy="733425"/>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i="1" lang="en-US" sz="1800">
                <a:solidFill>
                  <a:srgbClr val="00A4DE"/>
                </a:solidFill>
                <a:latin typeface="Arial"/>
                <a:ea typeface="Arial"/>
                <a:cs typeface="Arial"/>
                <a:sym typeface="Arial"/>
              </a:rPr>
              <a:t>12+ TBs</a:t>
            </a:r>
            <a:r>
              <a:rPr b="1" lang="en-US" sz="1300">
                <a:solidFill>
                  <a:srgbClr val="000000"/>
                </a:solidFill>
                <a:latin typeface="Arial"/>
                <a:ea typeface="Arial"/>
                <a:cs typeface="Arial"/>
                <a:sym typeface="Arial"/>
              </a:rPr>
              <a:t> </a:t>
            </a:r>
            <a:br>
              <a:rPr b="1" lang="en-US" sz="1300">
                <a:solidFill>
                  <a:srgbClr val="000000"/>
                </a:solidFill>
                <a:latin typeface="Arial"/>
                <a:ea typeface="Arial"/>
                <a:cs typeface="Arial"/>
                <a:sym typeface="Arial"/>
              </a:rPr>
            </a:br>
            <a:r>
              <a:rPr b="1" lang="en-US" sz="1400">
                <a:solidFill>
                  <a:srgbClr val="075314"/>
                </a:solidFill>
                <a:latin typeface="Arial"/>
                <a:ea typeface="Arial"/>
                <a:cs typeface="Arial"/>
                <a:sym typeface="Arial"/>
              </a:rPr>
              <a:t>of tweet data </a:t>
            </a:r>
            <a:br>
              <a:rPr b="1" lang="en-US" sz="1400">
                <a:solidFill>
                  <a:srgbClr val="075314"/>
                </a:solidFill>
                <a:latin typeface="Arial"/>
                <a:ea typeface="Arial"/>
                <a:cs typeface="Arial"/>
                <a:sym typeface="Arial"/>
              </a:rPr>
            </a:br>
            <a:r>
              <a:rPr b="1" lang="en-US" sz="1400">
                <a:solidFill>
                  <a:srgbClr val="075314"/>
                </a:solidFill>
                <a:latin typeface="Arial"/>
                <a:ea typeface="Arial"/>
                <a:cs typeface="Arial"/>
                <a:sym typeface="Arial"/>
              </a:rPr>
              <a:t>every day</a:t>
            </a:r>
            <a:endParaRPr/>
          </a:p>
        </p:txBody>
      </p:sp>
      <p:sp>
        <p:nvSpPr>
          <p:cNvPr id="127" name="Google Shape;127;p5"/>
          <p:cNvSpPr txBox="1"/>
          <p:nvPr/>
        </p:nvSpPr>
        <p:spPr>
          <a:xfrm>
            <a:off x="2138363" y="4549776"/>
            <a:ext cx="1325562" cy="733425"/>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i="1" lang="en-US" sz="1800">
                <a:solidFill>
                  <a:srgbClr val="00A4DE"/>
                </a:solidFill>
                <a:latin typeface="Arial"/>
                <a:ea typeface="Arial"/>
                <a:cs typeface="Arial"/>
                <a:sym typeface="Arial"/>
              </a:rPr>
              <a:t>25+ TBs </a:t>
            </a:r>
            <a:r>
              <a:rPr b="1" lang="en-US" sz="1400">
                <a:solidFill>
                  <a:srgbClr val="075314"/>
                </a:solidFill>
                <a:latin typeface="Arial"/>
                <a:ea typeface="Arial"/>
                <a:cs typeface="Arial"/>
                <a:sym typeface="Arial"/>
              </a:rPr>
              <a:t>of</a:t>
            </a:r>
            <a:br>
              <a:rPr b="1" lang="en-US" sz="1400">
                <a:solidFill>
                  <a:srgbClr val="075314"/>
                </a:solidFill>
                <a:latin typeface="Arial"/>
                <a:ea typeface="Arial"/>
                <a:cs typeface="Arial"/>
                <a:sym typeface="Arial"/>
              </a:rPr>
            </a:br>
            <a:r>
              <a:rPr b="1" lang="en-US" sz="1400">
                <a:solidFill>
                  <a:srgbClr val="075314"/>
                </a:solidFill>
                <a:latin typeface="Arial"/>
                <a:ea typeface="Arial"/>
                <a:cs typeface="Arial"/>
                <a:sym typeface="Arial"/>
              </a:rPr>
              <a:t>log data every day</a:t>
            </a:r>
            <a:endParaRPr/>
          </a:p>
        </p:txBody>
      </p:sp>
      <p:pic>
        <p:nvPicPr>
          <p:cNvPr id="128" name="Google Shape;128;p5"/>
          <p:cNvPicPr preferRelativeResize="0"/>
          <p:nvPr/>
        </p:nvPicPr>
        <p:blipFill rotWithShape="1">
          <a:blip r:embed="rId3">
            <a:alphaModFix/>
          </a:blip>
          <a:srcRect b="0" l="0" r="0" t="0"/>
          <a:stretch/>
        </p:blipFill>
        <p:spPr>
          <a:xfrm>
            <a:off x="750888" y="2036764"/>
            <a:ext cx="2784475" cy="2544762"/>
          </a:xfrm>
          <a:prstGeom prst="rect">
            <a:avLst/>
          </a:prstGeom>
          <a:noFill/>
          <a:ln>
            <a:noFill/>
          </a:ln>
        </p:spPr>
      </p:pic>
      <p:sp>
        <p:nvSpPr>
          <p:cNvPr id="129" name="Google Shape;129;p5"/>
          <p:cNvSpPr/>
          <p:nvPr/>
        </p:nvSpPr>
        <p:spPr>
          <a:xfrm rot="-5400000">
            <a:off x="-189706" y="3556795"/>
            <a:ext cx="1470025" cy="538163"/>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0" i="1" lang="en-US" sz="1800">
                <a:solidFill>
                  <a:srgbClr val="00A4DE"/>
                </a:solidFill>
                <a:latin typeface="Calibri"/>
                <a:ea typeface="Calibri"/>
                <a:cs typeface="Calibri"/>
                <a:sym typeface="Calibri"/>
              </a:rPr>
              <a:t>? TBs </a:t>
            </a:r>
            <a:r>
              <a:rPr b="0" lang="en-US" sz="1400">
                <a:solidFill>
                  <a:srgbClr val="075314"/>
                </a:solidFill>
                <a:latin typeface="Calibri"/>
                <a:ea typeface="Calibri"/>
                <a:cs typeface="Calibri"/>
                <a:sym typeface="Calibri"/>
              </a:rPr>
              <a:t>of</a:t>
            </a:r>
            <a:br>
              <a:rPr b="0" lang="en-US" sz="1400">
                <a:solidFill>
                  <a:srgbClr val="075314"/>
                </a:solidFill>
                <a:latin typeface="Calibri"/>
                <a:ea typeface="Calibri"/>
                <a:cs typeface="Calibri"/>
                <a:sym typeface="Calibri"/>
              </a:rPr>
            </a:br>
            <a:r>
              <a:rPr b="0" lang="en-US" sz="1400">
                <a:solidFill>
                  <a:srgbClr val="075314"/>
                </a:solidFill>
                <a:latin typeface="Calibri"/>
                <a:ea typeface="Calibri"/>
                <a:cs typeface="Calibri"/>
                <a:sym typeface="Calibri"/>
              </a:rPr>
              <a:t>data every day</a:t>
            </a:r>
            <a:endParaRPr/>
          </a:p>
        </p:txBody>
      </p:sp>
      <p:grpSp>
        <p:nvGrpSpPr>
          <p:cNvPr id="130" name="Google Shape;130;p5"/>
          <p:cNvGrpSpPr/>
          <p:nvPr/>
        </p:nvGrpSpPr>
        <p:grpSpPr>
          <a:xfrm>
            <a:off x="376238" y="4638676"/>
            <a:ext cx="1638300" cy="1509713"/>
            <a:chOff x="264585" y="4317999"/>
            <a:chExt cx="1842062" cy="2180183"/>
          </a:xfrm>
        </p:grpSpPr>
        <p:pic>
          <p:nvPicPr>
            <p:cNvPr id="131" name="Google Shape;131;p5"/>
            <p:cNvPicPr preferRelativeResize="0"/>
            <p:nvPr/>
          </p:nvPicPr>
          <p:blipFill rotWithShape="1">
            <a:blip r:embed="rId4">
              <a:alphaModFix/>
            </a:blip>
            <a:srcRect b="0" l="0" r="0" t="0"/>
            <a:stretch/>
          </p:blipFill>
          <p:spPr>
            <a:xfrm>
              <a:off x="664926" y="6117182"/>
              <a:ext cx="892629" cy="381000"/>
            </a:xfrm>
            <a:prstGeom prst="rect">
              <a:avLst/>
            </a:prstGeom>
            <a:noFill/>
            <a:ln>
              <a:noFill/>
            </a:ln>
          </p:spPr>
        </p:pic>
        <p:pic>
          <p:nvPicPr>
            <p:cNvPr id="132" name="Google Shape;132;p5"/>
            <p:cNvPicPr preferRelativeResize="0"/>
            <p:nvPr/>
          </p:nvPicPr>
          <p:blipFill rotWithShape="1">
            <a:blip r:embed="rId5">
              <a:alphaModFix/>
            </a:blip>
            <a:srcRect b="0" l="0" r="0" t="0"/>
            <a:stretch/>
          </p:blipFill>
          <p:spPr>
            <a:xfrm>
              <a:off x="264585" y="4317999"/>
              <a:ext cx="1842062" cy="1788583"/>
            </a:xfrm>
            <a:prstGeom prst="rect">
              <a:avLst/>
            </a:prstGeom>
            <a:noFill/>
            <a:ln>
              <a:noFill/>
            </a:ln>
          </p:spPr>
        </p:pic>
      </p:grpSp>
      <p:sp>
        <p:nvSpPr>
          <p:cNvPr id="133" name="Google Shape;133;p5"/>
          <p:cNvSpPr/>
          <p:nvPr/>
        </p:nvSpPr>
        <p:spPr>
          <a:xfrm rot="-5400000">
            <a:off x="3103563" y="115888"/>
            <a:ext cx="5651500" cy="6334125"/>
          </a:xfrm>
          <a:prstGeom prst="trapezoid">
            <a:avLst>
              <a:gd fmla="val 28745" name="adj"/>
            </a:avLst>
          </a:prstGeom>
          <a:solidFill>
            <a:srgbClr val="7889FB">
              <a:alpha val="9803"/>
            </a:srgbClr>
          </a:solid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b="0" sz="1400">
              <a:solidFill>
                <a:srgbClr val="000000"/>
              </a:solidFill>
              <a:latin typeface="Arial"/>
              <a:ea typeface="Arial"/>
              <a:cs typeface="Arial"/>
              <a:sym typeface="Arial"/>
            </a:endParaRPr>
          </a:p>
        </p:txBody>
      </p:sp>
      <p:grpSp>
        <p:nvGrpSpPr>
          <p:cNvPr id="134" name="Google Shape;134;p5"/>
          <p:cNvGrpSpPr/>
          <p:nvPr/>
        </p:nvGrpSpPr>
        <p:grpSpPr>
          <a:xfrm>
            <a:off x="3886200" y="627064"/>
            <a:ext cx="5337175" cy="5902325"/>
            <a:chOff x="3733800" y="742950"/>
            <a:chExt cx="5337175" cy="5902325"/>
          </a:xfrm>
        </p:grpSpPr>
        <p:grpSp>
          <p:nvGrpSpPr>
            <p:cNvPr id="135" name="Google Shape;135;p5"/>
            <p:cNvGrpSpPr/>
            <p:nvPr/>
          </p:nvGrpSpPr>
          <p:grpSpPr>
            <a:xfrm>
              <a:off x="3744913" y="742950"/>
              <a:ext cx="5326062" cy="5704900"/>
              <a:chOff x="3744913" y="742950"/>
              <a:chExt cx="5326062" cy="5704900"/>
            </a:xfrm>
          </p:grpSpPr>
          <p:pic>
            <p:nvPicPr>
              <p:cNvPr descr="mobile-internet" id="136" name="Google Shape;136;p5"/>
              <p:cNvPicPr preferRelativeResize="0"/>
              <p:nvPr/>
            </p:nvPicPr>
            <p:blipFill rotWithShape="1">
              <a:blip r:embed="rId6">
                <a:alphaModFix/>
              </a:blip>
              <a:srcRect b="0" l="0" r="0" t="0"/>
              <a:stretch/>
            </p:blipFill>
            <p:spPr>
              <a:xfrm rot="675222">
                <a:off x="7105650" y="858838"/>
                <a:ext cx="942975" cy="1265237"/>
              </a:xfrm>
              <a:prstGeom prst="rect">
                <a:avLst/>
              </a:prstGeom>
              <a:noFill/>
              <a:ln>
                <a:noFill/>
              </a:ln>
            </p:spPr>
          </p:pic>
          <p:pic>
            <p:nvPicPr>
              <p:cNvPr descr="TrendsMontage" id="137" name="Google Shape;137;p5"/>
              <p:cNvPicPr preferRelativeResize="0"/>
              <p:nvPr/>
            </p:nvPicPr>
            <p:blipFill rotWithShape="1">
              <a:blip r:embed="rId7">
                <a:alphaModFix/>
              </a:blip>
              <a:srcRect b="0" l="0" r="0" t="0"/>
              <a:stretch/>
            </p:blipFill>
            <p:spPr>
              <a:xfrm>
                <a:off x="3744913" y="1103313"/>
                <a:ext cx="4648200" cy="5192712"/>
              </a:xfrm>
              <a:prstGeom prst="rect">
                <a:avLst/>
              </a:prstGeom>
              <a:noFill/>
              <a:ln>
                <a:noFill/>
              </a:ln>
            </p:spPr>
          </p:pic>
          <p:sp>
            <p:nvSpPr>
              <p:cNvPr id="138" name="Google Shape;138;p5"/>
              <p:cNvSpPr/>
              <p:nvPr/>
            </p:nvSpPr>
            <p:spPr>
              <a:xfrm>
                <a:off x="7805738" y="4570413"/>
                <a:ext cx="1265237" cy="1877437"/>
              </a:xfrm>
              <a:prstGeom prst="rect">
                <a:avLst/>
              </a:prstGeom>
              <a:noFill/>
              <a:ln>
                <a:noFill/>
              </a:ln>
            </p:spPr>
            <p:txBody>
              <a:bodyPr anchorCtr="0" anchor="t" bIns="228600" lIns="228600" spcFirstLastPara="1" rIns="228600" wrap="square" tIns="228600">
                <a:spAutoFit/>
              </a:bodyPr>
              <a:lstStyle/>
              <a:p>
                <a:pPr indent="0" lvl="0" marL="0" marR="0" rtl="0" algn="r">
                  <a:spcBef>
                    <a:spcPts val="0"/>
                  </a:spcBef>
                  <a:spcAft>
                    <a:spcPts val="0"/>
                  </a:spcAft>
                  <a:buNone/>
                </a:pPr>
                <a:r>
                  <a:rPr i="1" lang="en-US" sz="1800">
                    <a:solidFill>
                      <a:srgbClr val="00A4DE"/>
                    </a:solidFill>
                    <a:latin typeface="Calibri"/>
                    <a:ea typeface="Calibri"/>
                    <a:cs typeface="Calibri"/>
                    <a:sym typeface="Calibri"/>
                  </a:rPr>
                  <a:t>2+ billion</a:t>
                </a:r>
                <a:r>
                  <a:rPr lang="en-US" sz="1400">
                    <a:solidFill>
                      <a:srgbClr val="075314"/>
                    </a:solidFill>
                    <a:latin typeface="Calibri"/>
                    <a:ea typeface="Calibri"/>
                    <a:cs typeface="Calibri"/>
                    <a:sym typeface="Calibri"/>
                  </a:rPr>
                  <a:t> people on the Web by end 2011 </a:t>
                </a:r>
                <a:endParaRPr b="0" sz="1800">
                  <a:solidFill>
                    <a:schemeClr val="dk1"/>
                  </a:solidFill>
                  <a:latin typeface="Calibri"/>
                  <a:ea typeface="Calibri"/>
                  <a:cs typeface="Calibri"/>
                  <a:sym typeface="Calibri"/>
                </a:endParaRPr>
              </a:p>
            </p:txBody>
          </p:sp>
          <p:sp>
            <p:nvSpPr>
              <p:cNvPr id="139" name="Google Shape;139;p5"/>
              <p:cNvSpPr/>
              <p:nvPr/>
            </p:nvSpPr>
            <p:spPr>
              <a:xfrm>
                <a:off x="4297363" y="927631"/>
                <a:ext cx="1997075" cy="1169551"/>
              </a:xfrm>
              <a:prstGeom prst="rect">
                <a:avLst/>
              </a:prstGeom>
              <a:noFill/>
              <a:ln>
                <a:noFill/>
              </a:ln>
            </p:spPr>
            <p:txBody>
              <a:bodyPr anchorCtr="0" anchor="t" bIns="228600" lIns="228600" spcFirstLastPara="1" rIns="228600" wrap="square" tIns="228600">
                <a:spAutoFit/>
              </a:bodyPr>
              <a:lstStyle/>
              <a:p>
                <a:pPr indent="0" lvl="0" marL="0" marR="0" rtl="0" algn="ctr">
                  <a:spcBef>
                    <a:spcPts val="0"/>
                  </a:spcBef>
                  <a:spcAft>
                    <a:spcPts val="0"/>
                  </a:spcAft>
                  <a:buNone/>
                </a:pPr>
                <a:r>
                  <a:rPr i="1" lang="en-US" sz="1800">
                    <a:solidFill>
                      <a:srgbClr val="00A4DE"/>
                    </a:solidFill>
                    <a:latin typeface="Calibri"/>
                    <a:ea typeface="Calibri"/>
                    <a:cs typeface="Calibri"/>
                    <a:sym typeface="Calibri"/>
                  </a:rPr>
                  <a:t>30 billion</a:t>
                </a:r>
                <a:r>
                  <a:rPr lang="en-US" sz="1400">
                    <a:solidFill>
                      <a:srgbClr val="075314"/>
                    </a:solidFill>
                    <a:latin typeface="Calibri"/>
                    <a:ea typeface="Calibri"/>
                    <a:cs typeface="Calibri"/>
                    <a:sym typeface="Calibri"/>
                  </a:rPr>
                  <a:t> RFID tags today</a:t>
                </a:r>
                <a:br>
                  <a:rPr lang="en-US" sz="1400">
                    <a:solidFill>
                      <a:srgbClr val="075314"/>
                    </a:solidFill>
                    <a:latin typeface="Calibri"/>
                    <a:ea typeface="Calibri"/>
                    <a:cs typeface="Calibri"/>
                    <a:sym typeface="Calibri"/>
                  </a:rPr>
                </a:br>
                <a:r>
                  <a:rPr lang="en-US" sz="1400">
                    <a:solidFill>
                      <a:srgbClr val="075314"/>
                    </a:solidFill>
                    <a:latin typeface="Calibri"/>
                    <a:ea typeface="Calibri"/>
                    <a:cs typeface="Calibri"/>
                    <a:sym typeface="Calibri"/>
                  </a:rPr>
                  <a:t> (1.3B in 2005)</a:t>
                </a:r>
                <a:endParaRPr b="0" sz="1800">
                  <a:solidFill>
                    <a:schemeClr val="dk1"/>
                  </a:solidFill>
                  <a:latin typeface="Calibri"/>
                  <a:ea typeface="Calibri"/>
                  <a:cs typeface="Calibri"/>
                  <a:sym typeface="Calibri"/>
                </a:endParaRPr>
              </a:p>
            </p:txBody>
          </p:sp>
          <p:sp>
            <p:nvSpPr>
              <p:cNvPr id="140" name="Google Shape;140;p5"/>
              <p:cNvSpPr/>
              <p:nvPr/>
            </p:nvSpPr>
            <p:spPr>
              <a:xfrm>
                <a:off x="7747000" y="742950"/>
                <a:ext cx="1323975" cy="1857375"/>
              </a:xfrm>
              <a:prstGeom prst="rect">
                <a:avLst/>
              </a:prstGeom>
              <a:noFill/>
              <a:ln>
                <a:noFill/>
              </a:ln>
            </p:spPr>
            <p:txBody>
              <a:bodyPr anchorCtr="0" anchor="t" bIns="228600" lIns="228600" spcFirstLastPara="1" rIns="228600" wrap="square" tIns="228600">
                <a:spAutoFit/>
              </a:bodyPr>
              <a:lstStyle/>
              <a:p>
                <a:pPr indent="0" lvl="0" marL="0" marR="0" rtl="0" algn="r">
                  <a:spcBef>
                    <a:spcPts val="0"/>
                  </a:spcBef>
                  <a:spcAft>
                    <a:spcPts val="0"/>
                  </a:spcAft>
                  <a:buNone/>
                </a:pPr>
                <a:r>
                  <a:rPr i="1" lang="en-US" sz="1800">
                    <a:solidFill>
                      <a:srgbClr val="00A4DE"/>
                    </a:solidFill>
                    <a:latin typeface="Calibri"/>
                    <a:ea typeface="Calibri"/>
                    <a:cs typeface="Calibri"/>
                    <a:sym typeface="Calibri"/>
                  </a:rPr>
                  <a:t>4.6 billion</a:t>
                </a:r>
                <a:r>
                  <a:rPr lang="en-US" sz="1400">
                    <a:solidFill>
                      <a:srgbClr val="075314"/>
                    </a:solidFill>
                    <a:latin typeface="Calibri"/>
                    <a:ea typeface="Calibri"/>
                    <a:cs typeface="Calibri"/>
                    <a:sym typeface="Calibri"/>
                  </a:rPr>
                  <a:t> camera phones world wide</a:t>
                </a:r>
                <a:endParaRPr b="0" sz="1800">
                  <a:solidFill>
                    <a:schemeClr val="dk1"/>
                  </a:solidFill>
                  <a:latin typeface="Calibri"/>
                  <a:ea typeface="Calibri"/>
                  <a:cs typeface="Calibri"/>
                  <a:sym typeface="Calibri"/>
                </a:endParaRPr>
              </a:p>
            </p:txBody>
          </p:sp>
          <p:sp>
            <p:nvSpPr>
              <p:cNvPr id="141" name="Google Shape;141;p5"/>
              <p:cNvSpPr/>
              <p:nvPr/>
            </p:nvSpPr>
            <p:spPr>
              <a:xfrm>
                <a:off x="7696200" y="2609850"/>
                <a:ext cx="1374775" cy="2215991"/>
              </a:xfrm>
              <a:prstGeom prst="rect">
                <a:avLst/>
              </a:prstGeom>
              <a:noFill/>
              <a:ln>
                <a:noFill/>
              </a:ln>
            </p:spPr>
            <p:txBody>
              <a:bodyPr anchorCtr="0" anchor="t" bIns="228600" lIns="228600" spcFirstLastPara="1" rIns="228600" wrap="square" tIns="228600">
                <a:spAutoFit/>
              </a:bodyPr>
              <a:lstStyle/>
              <a:p>
                <a:pPr indent="0" lvl="0" marL="0" marR="0" rtl="0" algn="r">
                  <a:spcBef>
                    <a:spcPts val="0"/>
                  </a:spcBef>
                  <a:spcAft>
                    <a:spcPts val="0"/>
                  </a:spcAft>
                  <a:buNone/>
                </a:pPr>
                <a:r>
                  <a:rPr i="1" lang="en-US" sz="1800">
                    <a:solidFill>
                      <a:srgbClr val="00A4DE"/>
                    </a:solidFill>
                    <a:latin typeface="Calibri"/>
                    <a:ea typeface="Calibri"/>
                    <a:cs typeface="Calibri"/>
                    <a:sym typeface="Calibri"/>
                  </a:rPr>
                  <a:t>100s of millions of GPS enabled</a:t>
                </a:r>
                <a:r>
                  <a:rPr lang="en-US" sz="1400">
                    <a:solidFill>
                      <a:srgbClr val="075314"/>
                    </a:solidFill>
                    <a:latin typeface="Calibri"/>
                    <a:ea typeface="Calibri"/>
                    <a:cs typeface="Calibri"/>
                    <a:sym typeface="Calibri"/>
                  </a:rPr>
                  <a:t> devices sold annually</a:t>
                </a:r>
                <a:endParaRPr b="0" sz="1800">
                  <a:solidFill>
                    <a:schemeClr val="dk1"/>
                  </a:solidFill>
                  <a:latin typeface="Calibri"/>
                  <a:ea typeface="Calibri"/>
                  <a:cs typeface="Calibri"/>
                  <a:sym typeface="Calibri"/>
                </a:endParaRPr>
              </a:p>
            </p:txBody>
          </p:sp>
        </p:grpSp>
        <p:sp>
          <p:nvSpPr>
            <p:cNvPr id="142" name="Google Shape;142;p5"/>
            <p:cNvSpPr/>
            <p:nvPr/>
          </p:nvSpPr>
          <p:spPr>
            <a:xfrm>
              <a:off x="3733800" y="5487988"/>
              <a:ext cx="2374900" cy="1157287"/>
            </a:xfrm>
            <a:prstGeom prst="rect">
              <a:avLst/>
            </a:prstGeom>
            <a:noFill/>
            <a:ln>
              <a:noFill/>
            </a:ln>
          </p:spPr>
          <p:txBody>
            <a:bodyPr anchorCtr="0" anchor="t" bIns="228600" lIns="228600" spcFirstLastPara="1" rIns="228600" wrap="square" tIns="228600">
              <a:spAutoFit/>
            </a:bodyPr>
            <a:lstStyle/>
            <a:p>
              <a:pPr indent="0" lvl="0" marL="0" marR="0" rtl="0" algn="ctr">
                <a:spcBef>
                  <a:spcPts val="0"/>
                </a:spcBef>
                <a:spcAft>
                  <a:spcPts val="0"/>
                </a:spcAft>
                <a:buNone/>
              </a:pPr>
              <a:r>
                <a:rPr i="1" lang="en-US" sz="1800">
                  <a:solidFill>
                    <a:srgbClr val="00A4DE"/>
                  </a:solidFill>
                  <a:latin typeface="Calibri"/>
                  <a:ea typeface="Calibri"/>
                  <a:cs typeface="Calibri"/>
                  <a:sym typeface="Calibri"/>
                </a:rPr>
                <a:t>76 million</a:t>
              </a:r>
              <a:r>
                <a:rPr lang="en-US" sz="1400">
                  <a:solidFill>
                    <a:srgbClr val="075314"/>
                  </a:solidFill>
                  <a:latin typeface="Calibri"/>
                  <a:ea typeface="Calibri"/>
                  <a:cs typeface="Calibri"/>
                  <a:sym typeface="Calibri"/>
                </a:rPr>
                <a:t> smart meters in 2009…</a:t>
              </a:r>
              <a:br>
                <a:rPr lang="en-US" sz="1400">
                  <a:solidFill>
                    <a:srgbClr val="075314"/>
                  </a:solidFill>
                  <a:latin typeface="Calibri"/>
                  <a:ea typeface="Calibri"/>
                  <a:cs typeface="Calibri"/>
                  <a:sym typeface="Calibri"/>
                </a:rPr>
              </a:br>
              <a:r>
                <a:rPr lang="en-US" sz="1400">
                  <a:solidFill>
                    <a:srgbClr val="075314"/>
                  </a:solidFill>
                  <a:latin typeface="Calibri"/>
                  <a:ea typeface="Calibri"/>
                  <a:cs typeface="Calibri"/>
                  <a:sym typeface="Calibri"/>
                </a:rPr>
                <a:t> 200M by 2014 </a:t>
              </a:r>
              <a:endParaRPr b="0" sz="1800">
                <a:solidFill>
                  <a:schemeClr val="dk1"/>
                </a:solidFill>
                <a:latin typeface="Calibri"/>
                <a:ea typeface="Calibri"/>
                <a:cs typeface="Calibri"/>
                <a:sym typeface="Calibri"/>
              </a:endParaRPr>
            </a:p>
          </p:txBody>
        </p:sp>
      </p:grpSp>
      <p:sp>
        <p:nvSpPr>
          <p:cNvPr id="143" name="Google Shape;143;p5"/>
          <p:cNvSpPr/>
          <p:nvPr/>
        </p:nvSpPr>
        <p:spPr>
          <a:xfrm rot="-5400000">
            <a:off x="3255963" y="268288"/>
            <a:ext cx="5651500" cy="6334125"/>
          </a:xfrm>
          <a:prstGeom prst="trapezoid">
            <a:avLst>
              <a:gd fmla="val 28745" name="adj"/>
            </a:avLst>
          </a:prstGeom>
          <a:solidFill>
            <a:schemeClr val="dk2">
              <a:alpha val="9803"/>
            </a:schemeClr>
          </a:solidFill>
          <a:ln>
            <a:noFill/>
          </a:ln>
        </p:spPr>
        <p:txBody>
          <a:bodyPr anchorCtr="0" anchor="t" bIns="46025" lIns="92075" spcFirstLastPara="1" rIns="92075" wrap="square" tIns="4602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30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5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descr="lhc26.jpg" id="149" name="Google Shape;149;p6"/>
          <p:cNvPicPr preferRelativeResize="0"/>
          <p:nvPr/>
        </p:nvPicPr>
        <p:blipFill rotWithShape="1">
          <a:blip r:embed="rId3">
            <a:alphaModFix/>
          </a:blip>
          <a:srcRect b="0" l="0" r="0" t="0"/>
          <a:stretch/>
        </p:blipFill>
        <p:spPr>
          <a:xfrm>
            <a:off x="0" y="501650"/>
            <a:ext cx="9144000" cy="5854700"/>
          </a:xfrm>
          <a:prstGeom prst="rect">
            <a:avLst/>
          </a:prstGeom>
          <a:noFill/>
          <a:ln>
            <a:noFill/>
          </a:ln>
        </p:spPr>
      </p:pic>
      <p:sp>
        <p:nvSpPr>
          <p:cNvPr id="150" name="Google Shape;150;p6"/>
          <p:cNvSpPr txBox="1"/>
          <p:nvPr/>
        </p:nvSpPr>
        <p:spPr>
          <a:xfrm>
            <a:off x="0" y="6611938"/>
            <a:ext cx="2362200" cy="2460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000">
                <a:solidFill>
                  <a:schemeClr val="lt1"/>
                </a:solidFill>
                <a:latin typeface="Calibri"/>
                <a:ea typeface="Calibri"/>
                <a:cs typeface="Calibri"/>
                <a:sym typeface="Calibri"/>
              </a:rPr>
              <a:t>Maximilien Brice, © CERN</a:t>
            </a:r>
            <a:endParaRPr b="0" sz="1000">
              <a:solidFill>
                <a:schemeClr val="lt1"/>
              </a:solidFill>
              <a:latin typeface="Calibri"/>
              <a:ea typeface="Calibri"/>
              <a:cs typeface="Calibri"/>
              <a:sym typeface="Calibri"/>
            </a:endParaRPr>
          </a:p>
        </p:txBody>
      </p:sp>
      <p:sp>
        <p:nvSpPr>
          <p:cNvPr id="151" name="Google Shape;151;p6"/>
          <p:cNvSpPr/>
          <p:nvPr/>
        </p:nvSpPr>
        <p:spPr>
          <a:xfrm>
            <a:off x="1676400" y="6400800"/>
            <a:ext cx="64008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CERN’s Large Hydron Collider (LHC) generates 15 PB a year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solidFill>
                  <a:schemeClr val="dk1"/>
                </a:solidFill>
              </a:rPr>
              <a:t>The Earthscope</a:t>
            </a:r>
            <a:endParaRPr/>
          </a:p>
        </p:txBody>
      </p:sp>
      <p:sp>
        <p:nvSpPr>
          <p:cNvPr id="157" name="Google Shape;157;p7"/>
          <p:cNvSpPr txBox="1"/>
          <p:nvPr>
            <p:ph idx="1" type="body"/>
          </p:nvPr>
        </p:nvSpPr>
        <p:spPr>
          <a:xfrm>
            <a:off x="76200" y="1447800"/>
            <a:ext cx="5410200" cy="4876800"/>
          </a:xfrm>
          <a:prstGeom prst="rect">
            <a:avLst/>
          </a:prstGeom>
          <a:noFill/>
          <a:ln>
            <a:noFill/>
          </a:ln>
        </p:spPr>
        <p:txBody>
          <a:bodyPr anchorCtr="0" anchor="t" bIns="45700" lIns="91425" spcFirstLastPara="1" rIns="91425" wrap="square" tIns="45700">
            <a:normAutofit/>
          </a:bodyPr>
          <a:lstStyle/>
          <a:p>
            <a:pPr indent="-182880" lvl="0" marL="182880" rtl="0" algn="l">
              <a:lnSpc>
                <a:spcPct val="80000"/>
              </a:lnSpc>
              <a:spcBef>
                <a:spcPts val="0"/>
              </a:spcBef>
              <a:spcAft>
                <a:spcPts val="0"/>
              </a:spcAft>
              <a:buClr>
                <a:schemeClr val="dk1"/>
              </a:buClr>
              <a:buSzPts val="2480"/>
              <a:buFont typeface="Arial"/>
              <a:buChar char="•"/>
            </a:pPr>
            <a:r>
              <a:rPr lang="en-US" sz="2480"/>
              <a:t>The Earthscope is the world's largest science project. Designed to track North America's geological evolution, this observatory records data over 3.8 million square miles, amassing 67 terabytes of data. It analyzes seismic slips in the San Andreas fault, sure, but also the plume of magma underneath Yellowstone and much, much more. (http://www.msnbc.msn.com/id/44363598/ns/technology_and_science-future_of_technology/#.TmetOdQ--uI)</a:t>
            </a:r>
            <a:endParaRPr sz="2480"/>
          </a:p>
          <a:p>
            <a:pPr indent="-25400" lvl="0" marL="182880" rtl="0" algn="l">
              <a:lnSpc>
                <a:spcPct val="80000"/>
              </a:lnSpc>
              <a:spcBef>
                <a:spcPts val="496"/>
              </a:spcBef>
              <a:spcAft>
                <a:spcPts val="0"/>
              </a:spcAft>
              <a:buClr>
                <a:schemeClr val="dk1"/>
              </a:buClr>
              <a:buSzPts val="2480"/>
              <a:buFont typeface="Arial"/>
              <a:buNone/>
            </a:pPr>
            <a:r>
              <a:t/>
            </a:r>
            <a:endParaRPr sz="2480"/>
          </a:p>
        </p:txBody>
      </p:sp>
      <p:sp>
        <p:nvSpPr>
          <p:cNvPr id="158" name="Google Shape;158;p7"/>
          <p:cNvSpPr/>
          <p:nvPr/>
        </p:nvSpPr>
        <p:spPr>
          <a:xfrm>
            <a:off x="0" y="-323850"/>
            <a:ext cx="441325" cy="6477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p:txBody>
      </p:sp>
      <p:pic>
        <p:nvPicPr>
          <p:cNvPr descr="http://msnbcmedia3.msn.com/j/MSNBC/Components/Photo/_new/110901-Pop1Photo-hmed-0235p.grid-4x2.jpg" id="159" name="Google Shape;159;p7"/>
          <p:cNvPicPr preferRelativeResize="0"/>
          <p:nvPr/>
        </p:nvPicPr>
        <p:blipFill rotWithShape="1">
          <a:blip r:embed="rId3">
            <a:alphaModFix/>
          </a:blip>
          <a:srcRect b="0" l="0" r="0" t="0"/>
          <a:stretch/>
        </p:blipFill>
        <p:spPr>
          <a:xfrm>
            <a:off x="5791200" y="1828800"/>
            <a:ext cx="2933700" cy="3495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Variety (Complexity) </a:t>
            </a:r>
            <a:endParaRPr/>
          </a:p>
        </p:txBody>
      </p:sp>
      <p:sp>
        <p:nvSpPr>
          <p:cNvPr id="165" name="Google Shape;165;p8"/>
          <p:cNvSpPr txBox="1"/>
          <p:nvPr>
            <p:ph idx="1" type="body"/>
          </p:nvPr>
        </p:nvSpPr>
        <p:spPr>
          <a:xfrm>
            <a:off x="124265" y="1707926"/>
            <a:ext cx="5285935" cy="4007074"/>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1760"/>
              <a:buChar char="•"/>
            </a:pPr>
            <a:r>
              <a:rPr lang="en-US" sz="1760"/>
              <a:t>Relational Data (Tables/Transaction/Legacy Data)</a:t>
            </a:r>
            <a:endParaRPr/>
          </a:p>
          <a:p>
            <a:pPr indent="-342900" lvl="0" marL="342900" rtl="0" algn="l">
              <a:lnSpc>
                <a:spcPct val="80000"/>
              </a:lnSpc>
              <a:spcBef>
                <a:spcPts val="352"/>
              </a:spcBef>
              <a:spcAft>
                <a:spcPts val="0"/>
              </a:spcAft>
              <a:buClr>
                <a:schemeClr val="dk1"/>
              </a:buClr>
              <a:buSzPts val="1760"/>
              <a:buChar char="•"/>
            </a:pPr>
            <a:r>
              <a:rPr lang="en-US" sz="1760"/>
              <a:t>Text Data (Web)</a:t>
            </a:r>
            <a:endParaRPr/>
          </a:p>
          <a:p>
            <a:pPr indent="-342900" lvl="0" marL="342900" rtl="0" algn="l">
              <a:lnSpc>
                <a:spcPct val="80000"/>
              </a:lnSpc>
              <a:spcBef>
                <a:spcPts val="352"/>
              </a:spcBef>
              <a:spcAft>
                <a:spcPts val="0"/>
              </a:spcAft>
              <a:buClr>
                <a:schemeClr val="dk1"/>
              </a:buClr>
              <a:buSzPts val="1760"/>
              <a:buChar char="•"/>
            </a:pPr>
            <a:r>
              <a:rPr lang="en-US" sz="1760"/>
              <a:t>Semi-structured Data (XML) </a:t>
            </a:r>
            <a:endParaRPr/>
          </a:p>
          <a:p>
            <a:pPr indent="-342900" lvl="0" marL="342900" rtl="0" algn="l">
              <a:lnSpc>
                <a:spcPct val="80000"/>
              </a:lnSpc>
              <a:spcBef>
                <a:spcPts val="352"/>
              </a:spcBef>
              <a:spcAft>
                <a:spcPts val="0"/>
              </a:spcAft>
              <a:buClr>
                <a:schemeClr val="dk1"/>
              </a:buClr>
              <a:buSzPts val="1760"/>
              <a:buChar char="•"/>
            </a:pPr>
            <a:r>
              <a:rPr lang="en-US" sz="1760"/>
              <a:t>Graph Data</a:t>
            </a:r>
            <a:endParaRPr/>
          </a:p>
          <a:p>
            <a:pPr indent="-285750" lvl="1" marL="742950" rtl="0" algn="l">
              <a:lnSpc>
                <a:spcPct val="80000"/>
              </a:lnSpc>
              <a:spcBef>
                <a:spcPts val="308"/>
              </a:spcBef>
              <a:spcAft>
                <a:spcPts val="0"/>
              </a:spcAft>
              <a:buClr>
                <a:schemeClr val="dk1"/>
              </a:buClr>
              <a:buSzPts val="1540"/>
              <a:buChar char="–"/>
            </a:pPr>
            <a:r>
              <a:rPr lang="en-US" sz="1540"/>
              <a:t>Social Network, Semantic Web (RDF), … </a:t>
            </a:r>
            <a:endParaRPr/>
          </a:p>
          <a:p>
            <a:pPr indent="0" lvl="1" marL="457200" rtl="0" algn="l">
              <a:lnSpc>
                <a:spcPct val="80000"/>
              </a:lnSpc>
              <a:spcBef>
                <a:spcPts val="308"/>
              </a:spcBef>
              <a:spcAft>
                <a:spcPts val="0"/>
              </a:spcAft>
              <a:buClr>
                <a:schemeClr val="dk1"/>
              </a:buClr>
              <a:buSzPts val="1540"/>
              <a:buNone/>
            </a:pPr>
            <a:r>
              <a:t/>
            </a:r>
            <a:endParaRPr sz="1540"/>
          </a:p>
          <a:p>
            <a:pPr indent="-342900" lvl="0" marL="342900" rtl="0" algn="l">
              <a:lnSpc>
                <a:spcPct val="80000"/>
              </a:lnSpc>
              <a:spcBef>
                <a:spcPts val="352"/>
              </a:spcBef>
              <a:spcAft>
                <a:spcPts val="0"/>
              </a:spcAft>
              <a:buClr>
                <a:schemeClr val="dk1"/>
              </a:buClr>
              <a:buSzPts val="1760"/>
              <a:buChar char="•"/>
            </a:pPr>
            <a:r>
              <a:rPr lang="en-US" sz="1760"/>
              <a:t>Streaming Data </a:t>
            </a:r>
            <a:endParaRPr/>
          </a:p>
          <a:p>
            <a:pPr indent="-285750" lvl="1" marL="742950" rtl="0" algn="l">
              <a:lnSpc>
                <a:spcPct val="80000"/>
              </a:lnSpc>
              <a:spcBef>
                <a:spcPts val="308"/>
              </a:spcBef>
              <a:spcAft>
                <a:spcPts val="0"/>
              </a:spcAft>
              <a:buClr>
                <a:schemeClr val="dk1"/>
              </a:buClr>
              <a:buSzPts val="1540"/>
              <a:buChar char="–"/>
            </a:pPr>
            <a:r>
              <a:rPr lang="en-US" sz="1540"/>
              <a:t>You can only scan the data once</a:t>
            </a:r>
            <a:endParaRPr/>
          </a:p>
          <a:p>
            <a:pPr indent="-231140" lvl="0" marL="342900" rtl="0" algn="l">
              <a:lnSpc>
                <a:spcPct val="80000"/>
              </a:lnSpc>
              <a:spcBef>
                <a:spcPts val="352"/>
              </a:spcBef>
              <a:spcAft>
                <a:spcPts val="0"/>
              </a:spcAft>
              <a:buClr>
                <a:schemeClr val="dk1"/>
              </a:buClr>
              <a:buSzPts val="1760"/>
              <a:buNone/>
            </a:pPr>
            <a:r>
              <a:t/>
            </a:r>
            <a:endParaRPr sz="1760"/>
          </a:p>
          <a:p>
            <a:pPr indent="-342900" lvl="0" marL="342900" rtl="0" algn="l">
              <a:lnSpc>
                <a:spcPct val="80000"/>
              </a:lnSpc>
              <a:spcBef>
                <a:spcPts val="352"/>
              </a:spcBef>
              <a:spcAft>
                <a:spcPts val="0"/>
              </a:spcAft>
              <a:buClr>
                <a:schemeClr val="dk1"/>
              </a:buClr>
              <a:buSzPts val="1760"/>
              <a:buChar char="•"/>
            </a:pPr>
            <a:r>
              <a:rPr lang="en-US" sz="1760"/>
              <a:t>A single application can be generating/collecting many types of data  </a:t>
            </a:r>
            <a:endParaRPr/>
          </a:p>
          <a:p>
            <a:pPr indent="-231140" lvl="0" marL="342900" rtl="0" algn="l">
              <a:lnSpc>
                <a:spcPct val="80000"/>
              </a:lnSpc>
              <a:spcBef>
                <a:spcPts val="352"/>
              </a:spcBef>
              <a:spcAft>
                <a:spcPts val="0"/>
              </a:spcAft>
              <a:buClr>
                <a:schemeClr val="dk1"/>
              </a:buClr>
              <a:buSzPts val="1760"/>
              <a:buNone/>
            </a:pPr>
            <a:r>
              <a:t/>
            </a:r>
            <a:endParaRPr sz="1760"/>
          </a:p>
          <a:p>
            <a:pPr indent="-342900" lvl="0" marL="342900" rtl="0" algn="l">
              <a:lnSpc>
                <a:spcPct val="80000"/>
              </a:lnSpc>
              <a:spcBef>
                <a:spcPts val="352"/>
              </a:spcBef>
              <a:spcAft>
                <a:spcPts val="0"/>
              </a:spcAft>
              <a:buClr>
                <a:schemeClr val="dk1"/>
              </a:buClr>
              <a:buSzPts val="1760"/>
              <a:buChar char="•"/>
            </a:pPr>
            <a:r>
              <a:rPr lang="en-US" sz="1760"/>
              <a:t>Big Public Data (online, weather, finance, etc)  </a:t>
            </a:r>
            <a:endParaRPr/>
          </a:p>
          <a:p>
            <a:pPr indent="-231140" lvl="0" marL="342900" rtl="0" algn="l">
              <a:lnSpc>
                <a:spcPct val="80000"/>
              </a:lnSpc>
              <a:spcBef>
                <a:spcPts val="352"/>
              </a:spcBef>
              <a:spcAft>
                <a:spcPts val="0"/>
              </a:spcAft>
              <a:buClr>
                <a:schemeClr val="dk1"/>
              </a:buClr>
              <a:buSzPts val="1760"/>
              <a:buNone/>
            </a:pPr>
            <a:r>
              <a:t/>
            </a:r>
            <a:endParaRPr sz="1760"/>
          </a:p>
          <a:p>
            <a:pPr indent="0" lvl="0" marL="0" rtl="0" algn="l">
              <a:lnSpc>
                <a:spcPct val="80000"/>
              </a:lnSpc>
              <a:spcBef>
                <a:spcPts val="352"/>
              </a:spcBef>
              <a:spcAft>
                <a:spcPts val="0"/>
              </a:spcAft>
              <a:buClr>
                <a:schemeClr val="dk1"/>
              </a:buClr>
              <a:buSzPts val="1760"/>
              <a:buNone/>
            </a:pPr>
            <a:r>
              <a:t/>
            </a:r>
            <a:endParaRPr sz="1760"/>
          </a:p>
        </p:txBody>
      </p:sp>
      <p:pic>
        <p:nvPicPr>
          <p:cNvPr id="166" name="Google Shape;166;p8"/>
          <p:cNvPicPr preferRelativeResize="0"/>
          <p:nvPr/>
        </p:nvPicPr>
        <p:blipFill rotWithShape="1">
          <a:blip r:embed="rId3">
            <a:alphaModFix/>
          </a:blip>
          <a:srcRect b="0" l="0" r="0" t="0"/>
          <a:stretch/>
        </p:blipFill>
        <p:spPr>
          <a:xfrm>
            <a:off x="7283045" y="1860326"/>
            <a:ext cx="1127257" cy="1123499"/>
          </a:xfrm>
          <a:prstGeom prst="rect">
            <a:avLst/>
          </a:prstGeom>
          <a:noFill/>
          <a:ln>
            <a:noFill/>
          </a:ln>
        </p:spPr>
      </p:pic>
      <p:pic>
        <p:nvPicPr>
          <p:cNvPr id="167" name="Google Shape;167;p8"/>
          <p:cNvPicPr preferRelativeResize="0"/>
          <p:nvPr/>
        </p:nvPicPr>
        <p:blipFill rotWithShape="1">
          <a:blip r:embed="rId4">
            <a:alphaModFix/>
          </a:blip>
          <a:srcRect b="0" l="0" r="0" t="0"/>
          <a:stretch/>
        </p:blipFill>
        <p:spPr>
          <a:xfrm>
            <a:off x="5514535" y="1860326"/>
            <a:ext cx="1559504" cy="1169628"/>
          </a:xfrm>
          <a:prstGeom prst="rect">
            <a:avLst/>
          </a:prstGeom>
          <a:noFill/>
          <a:ln>
            <a:noFill/>
          </a:ln>
        </p:spPr>
      </p:pic>
      <p:pic>
        <p:nvPicPr>
          <p:cNvPr id="168" name="Google Shape;168;p8"/>
          <p:cNvPicPr preferRelativeResize="0"/>
          <p:nvPr/>
        </p:nvPicPr>
        <p:blipFill rotWithShape="1">
          <a:blip r:embed="rId5">
            <a:alphaModFix/>
          </a:blip>
          <a:srcRect b="0" l="0" r="0" t="0"/>
          <a:stretch/>
        </p:blipFill>
        <p:spPr>
          <a:xfrm>
            <a:off x="7457747" y="3311452"/>
            <a:ext cx="1175797" cy="900200"/>
          </a:xfrm>
          <a:prstGeom prst="rect">
            <a:avLst/>
          </a:prstGeom>
          <a:noFill/>
          <a:ln>
            <a:noFill/>
          </a:ln>
        </p:spPr>
      </p:pic>
      <p:pic>
        <p:nvPicPr>
          <p:cNvPr id="169" name="Google Shape;169;p8"/>
          <p:cNvPicPr preferRelativeResize="0"/>
          <p:nvPr/>
        </p:nvPicPr>
        <p:blipFill rotWithShape="1">
          <a:blip r:embed="rId6">
            <a:alphaModFix/>
          </a:blip>
          <a:srcRect b="0" l="0" r="0" t="0"/>
          <a:stretch/>
        </p:blipFill>
        <p:spPr>
          <a:xfrm>
            <a:off x="6841815" y="4400178"/>
            <a:ext cx="1791729" cy="1057446"/>
          </a:xfrm>
          <a:prstGeom prst="rect">
            <a:avLst/>
          </a:prstGeom>
          <a:noFill/>
          <a:ln>
            <a:noFill/>
          </a:ln>
        </p:spPr>
      </p:pic>
      <p:pic>
        <p:nvPicPr>
          <p:cNvPr id="170" name="Google Shape;170;p8"/>
          <p:cNvPicPr preferRelativeResize="0"/>
          <p:nvPr/>
        </p:nvPicPr>
        <p:blipFill rotWithShape="1">
          <a:blip r:embed="rId7">
            <a:alphaModFix/>
          </a:blip>
          <a:srcRect b="0" l="0" r="0" t="0"/>
          <a:stretch/>
        </p:blipFill>
        <p:spPr>
          <a:xfrm>
            <a:off x="5693535" y="3195705"/>
            <a:ext cx="1589510" cy="1204473"/>
          </a:xfrm>
          <a:prstGeom prst="rect">
            <a:avLst/>
          </a:prstGeom>
          <a:noFill/>
          <a:ln>
            <a:noFill/>
          </a:ln>
        </p:spPr>
      </p:pic>
      <p:pic>
        <p:nvPicPr>
          <p:cNvPr id="171" name="Google Shape;171;p8"/>
          <p:cNvPicPr preferRelativeResize="0"/>
          <p:nvPr/>
        </p:nvPicPr>
        <p:blipFill rotWithShape="1">
          <a:blip r:embed="rId8">
            <a:alphaModFix/>
          </a:blip>
          <a:srcRect b="0" l="0" r="0" t="0"/>
          <a:stretch/>
        </p:blipFill>
        <p:spPr>
          <a:xfrm>
            <a:off x="5314291" y="4616977"/>
            <a:ext cx="1527524" cy="1234326"/>
          </a:xfrm>
          <a:prstGeom prst="rect">
            <a:avLst/>
          </a:prstGeom>
          <a:noFill/>
          <a:ln>
            <a:noFill/>
          </a:ln>
        </p:spPr>
      </p:pic>
      <p:sp>
        <p:nvSpPr>
          <p:cNvPr id="172" name="Google Shape;172;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3" name="Google Shape;173;p8"/>
          <p:cNvSpPr/>
          <p:nvPr/>
        </p:nvSpPr>
        <p:spPr>
          <a:xfrm>
            <a:off x="533400" y="5943600"/>
            <a:ext cx="4416252" cy="731263"/>
          </a:xfrm>
          <a:prstGeom prst="rect">
            <a:avLst/>
          </a:prstGeom>
          <a:solidFill>
            <a:srgbClr val="FDFFC5"/>
          </a:solidFill>
          <a:ln cap="flat" cmpd="sng" w="9525">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00FF"/>
                </a:solidFill>
                <a:latin typeface="Calibri"/>
                <a:ea typeface="Calibri"/>
                <a:cs typeface="Calibri"/>
                <a:sym typeface="Calibri"/>
              </a:rPr>
              <a:t>To extract knowledge🡺 all these types of data need to linked together</a:t>
            </a:r>
            <a:endParaRPr sz="1800">
              <a:solidFill>
                <a:srgbClr val="0000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9"/>
          <p:cNvSpPr txBox="1"/>
          <p:nvPr/>
        </p:nvSpPr>
        <p:spPr>
          <a:xfrm>
            <a:off x="469236" y="1"/>
            <a:ext cx="8229600" cy="622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800"/>
              <a:buFont typeface="Calibri"/>
              <a:buNone/>
            </a:pPr>
            <a:r>
              <a:rPr b="1" lang="en-US" sz="2800">
                <a:solidFill>
                  <a:schemeClr val="dk1"/>
                </a:solidFill>
                <a:latin typeface="Calibri"/>
                <a:ea typeface="Calibri"/>
                <a:cs typeface="Calibri"/>
                <a:sym typeface="Calibri"/>
              </a:rPr>
              <a:t>A Single View to the Customer</a:t>
            </a:r>
            <a:endParaRPr b="1" sz="2800">
              <a:solidFill>
                <a:schemeClr val="dk1"/>
              </a:solidFill>
              <a:latin typeface="Calibri"/>
              <a:ea typeface="Calibri"/>
              <a:cs typeface="Calibri"/>
              <a:sym typeface="Calibri"/>
            </a:endParaRPr>
          </a:p>
        </p:txBody>
      </p:sp>
      <p:pic>
        <p:nvPicPr>
          <p:cNvPr id="179" name="Google Shape;179;p9"/>
          <p:cNvPicPr preferRelativeResize="0"/>
          <p:nvPr/>
        </p:nvPicPr>
        <p:blipFill rotWithShape="1">
          <a:blip r:embed="rId3">
            <a:alphaModFix/>
          </a:blip>
          <a:srcRect b="0" l="0" r="0" t="0"/>
          <a:stretch/>
        </p:blipFill>
        <p:spPr>
          <a:xfrm>
            <a:off x="3251200" y="1547802"/>
            <a:ext cx="2476500" cy="2476500"/>
          </a:xfrm>
          <a:prstGeom prst="rect">
            <a:avLst/>
          </a:prstGeom>
          <a:noFill/>
          <a:ln>
            <a:noFill/>
          </a:ln>
        </p:spPr>
      </p:pic>
      <p:sp>
        <p:nvSpPr>
          <p:cNvPr id="180" name="Google Shape;180;p9"/>
          <p:cNvSpPr txBox="1"/>
          <p:nvPr/>
        </p:nvSpPr>
        <p:spPr>
          <a:xfrm>
            <a:off x="3715223" y="3213734"/>
            <a:ext cx="163378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Customer</a:t>
            </a:r>
            <a:endParaRPr b="1" sz="2800">
              <a:solidFill>
                <a:schemeClr val="lt1"/>
              </a:solidFill>
              <a:latin typeface="Calibri"/>
              <a:ea typeface="Calibri"/>
              <a:cs typeface="Calibri"/>
              <a:sym typeface="Calibri"/>
            </a:endParaRPr>
          </a:p>
        </p:txBody>
      </p:sp>
      <p:pic>
        <p:nvPicPr>
          <p:cNvPr id="181" name="Google Shape;181;p9"/>
          <p:cNvPicPr preferRelativeResize="0"/>
          <p:nvPr/>
        </p:nvPicPr>
        <p:blipFill rotWithShape="1">
          <a:blip r:embed="rId4">
            <a:alphaModFix/>
          </a:blip>
          <a:srcRect b="0" l="0" r="0" t="0"/>
          <a:stretch/>
        </p:blipFill>
        <p:spPr>
          <a:xfrm>
            <a:off x="2518858" y="898484"/>
            <a:ext cx="730215" cy="275327"/>
          </a:xfrm>
          <a:prstGeom prst="rect">
            <a:avLst/>
          </a:prstGeom>
          <a:noFill/>
          <a:ln>
            <a:noFill/>
          </a:ln>
        </p:spPr>
      </p:pic>
      <p:pic>
        <p:nvPicPr>
          <p:cNvPr id="182" name="Google Shape;182;p9"/>
          <p:cNvPicPr preferRelativeResize="0"/>
          <p:nvPr/>
        </p:nvPicPr>
        <p:blipFill rotWithShape="1">
          <a:blip r:embed="rId5">
            <a:alphaModFix/>
          </a:blip>
          <a:srcRect b="0" l="0" r="0" t="0"/>
          <a:stretch/>
        </p:blipFill>
        <p:spPr>
          <a:xfrm>
            <a:off x="1306786" y="1461563"/>
            <a:ext cx="465656" cy="451878"/>
          </a:xfrm>
          <a:prstGeom prst="rect">
            <a:avLst/>
          </a:prstGeom>
          <a:noFill/>
          <a:ln>
            <a:noFill/>
          </a:ln>
        </p:spPr>
      </p:pic>
      <p:pic>
        <p:nvPicPr>
          <p:cNvPr id="183" name="Google Shape;183;p9"/>
          <p:cNvPicPr preferRelativeResize="0"/>
          <p:nvPr/>
        </p:nvPicPr>
        <p:blipFill rotWithShape="1">
          <a:blip r:embed="rId6">
            <a:alphaModFix/>
          </a:blip>
          <a:srcRect b="0" l="0" r="0" t="0"/>
          <a:stretch/>
        </p:blipFill>
        <p:spPr>
          <a:xfrm>
            <a:off x="1629972" y="1045124"/>
            <a:ext cx="790060" cy="342900"/>
          </a:xfrm>
          <a:prstGeom prst="rect">
            <a:avLst/>
          </a:prstGeom>
          <a:noFill/>
          <a:ln>
            <a:noFill/>
          </a:ln>
        </p:spPr>
      </p:pic>
      <p:sp>
        <p:nvSpPr>
          <p:cNvPr id="184" name="Google Shape;184;p9"/>
          <p:cNvSpPr/>
          <p:nvPr/>
        </p:nvSpPr>
        <p:spPr>
          <a:xfrm>
            <a:off x="2293032" y="1476924"/>
            <a:ext cx="855133" cy="860802"/>
          </a:xfrm>
          <a:prstGeom prst="ellipse">
            <a:avLst/>
          </a:prstGeom>
          <a:solidFill>
            <a:schemeClr val="accent4"/>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Calibri"/>
                <a:ea typeface="Calibri"/>
                <a:cs typeface="Calibri"/>
                <a:sym typeface="Calibri"/>
              </a:rPr>
              <a:t>Social Media</a:t>
            </a:r>
            <a:endParaRPr sz="1050">
              <a:solidFill>
                <a:schemeClr val="lt1"/>
              </a:solidFill>
              <a:latin typeface="Calibri"/>
              <a:ea typeface="Calibri"/>
              <a:cs typeface="Calibri"/>
              <a:sym typeface="Calibri"/>
            </a:endParaRPr>
          </a:p>
        </p:txBody>
      </p:sp>
      <p:cxnSp>
        <p:nvCxnSpPr>
          <p:cNvPr id="185" name="Google Shape;185;p9"/>
          <p:cNvCxnSpPr/>
          <p:nvPr/>
        </p:nvCxnSpPr>
        <p:spPr>
          <a:xfrm rot="10800000">
            <a:off x="2997200" y="2286000"/>
            <a:ext cx="939801" cy="8001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186" name="Google Shape;186;p9"/>
          <p:cNvCxnSpPr/>
          <p:nvPr/>
        </p:nvCxnSpPr>
        <p:spPr>
          <a:xfrm rot="10800000">
            <a:off x="2476500" y="3491103"/>
            <a:ext cx="864756" cy="1"/>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87" name="Google Shape;187;p9"/>
          <p:cNvSpPr/>
          <p:nvPr/>
        </p:nvSpPr>
        <p:spPr>
          <a:xfrm>
            <a:off x="1628399" y="3022601"/>
            <a:ext cx="855133" cy="860802"/>
          </a:xfrm>
          <a:prstGeom prst="ellipse">
            <a:avLst/>
          </a:prstGeom>
          <a:solidFill>
            <a:schemeClr val="accent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Calibri"/>
                <a:ea typeface="Calibri"/>
                <a:cs typeface="Calibri"/>
                <a:sym typeface="Calibri"/>
              </a:rPr>
              <a:t>Gaming</a:t>
            </a:r>
            <a:endParaRPr sz="1050">
              <a:solidFill>
                <a:schemeClr val="lt1"/>
              </a:solidFill>
              <a:latin typeface="Calibri"/>
              <a:ea typeface="Calibri"/>
              <a:cs typeface="Calibri"/>
              <a:sym typeface="Calibri"/>
            </a:endParaRPr>
          </a:p>
        </p:txBody>
      </p:sp>
      <p:cxnSp>
        <p:nvCxnSpPr>
          <p:cNvPr id="188" name="Google Shape;188;p9"/>
          <p:cNvCxnSpPr>
            <a:endCxn id="181" idx="2"/>
          </p:cNvCxnSpPr>
          <p:nvPr/>
        </p:nvCxnSpPr>
        <p:spPr>
          <a:xfrm flipH="1" rot="10800000">
            <a:off x="2793966" y="1173811"/>
            <a:ext cx="90000" cy="303000"/>
          </a:xfrm>
          <a:prstGeom prst="straightConnector1">
            <a:avLst/>
          </a:prstGeom>
          <a:noFill/>
          <a:ln cap="flat" cmpd="sng" w="25400">
            <a:solidFill>
              <a:srgbClr val="A6A6A6"/>
            </a:solidFill>
            <a:prstDash val="solid"/>
            <a:round/>
            <a:headEnd len="sm" w="sm" type="none"/>
            <a:tailEnd len="sm" w="sm" type="none"/>
          </a:ln>
          <a:effectLst>
            <a:outerShdw blurRad="40000" rotWithShape="0" dir="5400000" dist="20000">
              <a:srgbClr val="000000">
                <a:alpha val="37647"/>
              </a:srgbClr>
            </a:outerShdw>
          </a:effectLst>
        </p:spPr>
      </p:cxnSp>
      <p:cxnSp>
        <p:nvCxnSpPr>
          <p:cNvPr id="189" name="Google Shape;189;p9"/>
          <p:cNvCxnSpPr>
            <a:stCxn id="184" idx="1"/>
          </p:cNvCxnSpPr>
          <p:nvPr/>
        </p:nvCxnSpPr>
        <p:spPr>
          <a:xfrm rot="10800000">
            <a:off x="2146163" y="1326086"/>
            <a:ext cx="272100" cy="276900"/>
          </a:xfrm>
          <a:prstGeom prst="straightConnector1">
            <a:avLst/>
          </a:prstGeom>
          <a:noFill/>
          <a:ln cap="flat" cmpd="sng" w="25400">
            <a:solidFill>
              <a:srgbClr val="A6A6A6"/>
            </a:solidFill>
            <a:prstDash val="solid"/>
            <a:round/>
            <a:headEnd len="sm" w="sm" type="none"/>
            <a:tailEnd len="sm" w="sm" type="none"/>
          </a:ln>
          <a:effectLst>
            <a:outerShdw blurRad="40000" rotWithShape="0" dir="5400000" dist="20000">
              <a:srgbClr val="000000">
                <a:alpha val="37647"/>
              </a:srgbClr>
            </a:outerShdw>
          </a:effectLst>
        </p:spPr>
      </p:cxnSp>
      <p:cxnSp>
        <p:nvCxnSpPr>
          <p:cNvPr id="190" name="Google Shape;190;p9"/>
          <p:cNvCxnSpPr>
            <a:endCxn id="184" idx="2"/>
          </p:cNvCxnSpPr>
          <p:nvPr/>
        </p:nvCxnSpPr>
        <p:spPr>
          <a:xfrm>
            <a:off x="1772532" y="1702725"/>
            <a:ext cx="520500" cy="204600"/>
          </a:xfrm>
          <a:prstGeom prst="straightConnector1">
            <a:avLst/>
          </a:prstGeom>
          <a:noFill/>
          <a:ln cap="flat" cmpd="sng" w="25400">
            <a:solidFill>
              <a:srgbClr val="A6A6A6"/>
            </a:solidFill>
            <a:prstDash val="solid"/>
            <a:round/>
            <a:headEnd len="sm" w="sm" type="none"/>
            <a:tailEnd len="sm" w="sm" type="none"/>
          </a:ln>
          <a:effectLst>
            <a:outerShdw blurRad="40000" rotWithShape="0" dir="5400000" dist="20000">
              <a:srgbClr val="000000">
                <a:alpha val="37647"/>
              </a:srgbClr>
            </a:outerShdw>
          </a:effectLst>
        </p:spPr>
      </p:cxnSp>
      <p:cxnSp>
        <p:nvCxnSpPr>
          <p:cNvPr id="191" name="Google Shape;191;p9"/>
          <p:cNvCxnSpPr>
            <a:endCxn id="192" idx="6"/>
          </p:cNvCxnSpPr>
          <p:nvPr/>
        </p:nvCxnSpPr>
        <p:spPr>
          <a:xfrm flipH="1">
            <a:off x="3146396" y="4024202"/>
            <a:ext cx="676200" cy="9147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92" name="Google Shape;192;p9"/>
          <p:cNvSpPr/>
          <p:nvPr/>
        </p:nvSpPr>
        <p:spPr>
          <a:xfrm>
            <a:off x="2291263" y="4508501"/>
            <a:ext cx="855133" cy="860802"/>
          </a:xfrm>
          <a:prstGeom prst="ellipse">
            <a:avLst/>
          </a:prstGeom>
          <a:solidFill>
            <a:schemeClr val="accent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Entertain</a:t>
            </a:r>
            <a:endParaRPr sz="800">
              <a:solidFill>
                <a:schemeClr val="lt1"/>
              </a:solidFill>
              <a:latin typeface="Calibri"/>
              <a:ea typeface="Calibri"/>
              <a:cs typeface="Calibri"/>
              <a:sym typeface="Calibri"/>
            </a:endParaRPr>
          </a:p>
        </p:txBody>
      </p:sp>
      <p:sp>
        <p:nvSpPr>
          <p:cNvPr id="193" name="Google Shape;193;p9"/>
          <p:cNvSpPr/>
          <p:nvPr/>
        </p:nvSpPr>
        <p:spPr>
          <a:xfrm>
            <a:off x="5934727" y="1423463"/>
            <a:ext cx="855133" cy="860802"/>
          </a:xfrm>
          <a:prstGeom prst="ellipse">
            <a:avLst/>
          </a:prstGeom>
          <a:solidFill>
            <a:schemeClr val="accent5"/>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Calibri"/>
                <a:ea typeface="Calibri"/>
                <a:cs typeface="Calibri"/>
                <a:sym typeface="Calibri"/>
              </a:rPr>
              <a:t>Banking</a:t>
            </a:r>
            <a:endParaRPr/>
          </a:p>
          <a:p>
            <a:pPr indent="0" lvl="0" marL="0" marR="0" rtl="0" algn="ctr">
              <a:spcBef>
                <a:spcPts val="0"/>
              </a:spcBef>
              <a:spcAft>
                <a:spcPts val="0"/>
              </a:spcAft>
              <a:buNone/>
            </a:pPr>
            <a:r>
              <a:rPr lang="en-US" sz="1000">
                <a:solidFill>
                  <a:schemeClr val="lt1"/>
                </a:solidFill>
                <a:latin typeface="Calibri"/>
                <a:ea typeface="Calibri"/>
                <a:cs typeface="Calibri"/>
                <a:sym typeface="Calibri"/>
              </a:rPr>
              <a:t>Finance</a:t>
            </a:r>
            <a:endParaRPr sz="1000">
              <a:solidFill>
                <a:schemeClr val="lt1"/>
              </a:solidFill>
              <a:latin typeface="Calibri"/>
              <a:ea typeface="Calibri"/>
              <a:cs typeface="Calibri"/>
              <a:sym typeface="Calibri"/>
            </a:endParaRPr>
          </a:p>
        </p:txBody>
      </p:sp>
      <p:cxnSp>
        <p:nvCxnSpPr>
          <p:cNvPr id="194" name="Google Shape;194;p9"/>
          <p:cNvCxnSpPr/>
          <p:nvPr/>
        </p:nvCxnSpPr>
        <p:spPr>
          <a:xfrm flipH="1">
            <a:off x="5152996" y="2183603"/>
            <a:ext cx="906962" cy="927897"/>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95" name="Google Shape;195;p9"/>
          <p:cNvSpPr/>
          <p:nvPr/>
        </p:nvSpPr>
        <p:spPr>
          <a:xfrm>
            <a:off x="6514694" y="3022601"/>
            <a:ext cx="855133" cy="860802"/>
          </a:xfrm>
          <a:prstGeom prst="ellipse">
            <a:avLst/>
          </a:prstGeom>
          <a:solidFill>
            <a:schemeClr val="accent6"/>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a:p>
            <a:pPr indent="0" lvl="0" marL="0" marR="0" rtl="0" algn="ctr">
              <a:spcBef>
                <a:spcPts val="0"/>
              </a:spcBef>
              <a:spcAft>
                <a:spcPts val="0"/>
              </a:spcAft>
              <a:buNone/>
            </a:pPr>
            <a:r>
              <a:rPr lang="en-US" sz="1050">
                <a:solidFill>
                  <a:schemeClr val="lt1"/>
                </a:solidFill>
                <a:latin typeface="Calibri"/>
                <a:ea typeface="Calibri"/>
                <a:cs typeface="Calibri"/>
                <a:sym typeface="Calibri"/>
              </a:rPr>
              <a:t>Our</a:t>
            </a:r>
            <a:endParaRPr/>
          </a:p>
          <a:p>
            <a:pPr indent="0" lvl="0" marL="0" marR="0" rtl="0" algn="ctr">
              <a:spcBef>
                <a:spcPts val="0"/>
              </a:spcBef>
              <a:spcAft>
                <a:spcPts val="0"/>
              </a:spcAft>
              <a:buNone/>
            </a:pPr>
            <a:r>
              <a:rPr lang="en-US" sz="1050">
                <a:solidFill>
                  <a:schemeClr val="lt1"/>
                </a:solidFill>
                <a:latin typeface="Calibri"/>
                <a:ea typeface="Calibri"/>
                <a:cs typeface="Calibri"/>
                <a:sym typeface="Calibri"/>
              </a:rPr>
              <a:t>Known</a:t>
            </a:r>
            <a:endParaRPr/>
          </a:p>
          <a:p>
            <a:pPr indent="0" lvl="0" marL="0" marR="0" rtl="0" algn="ctr">
              <a:spcBef>
                <a:spcPts val="0"/>
              </a:spcBef>
              <a:spcAft>
                <a:spcPts val="0"/>
              </a:spcAft>
              <a:buNone/>
            </a:pPr>
            <a:r>
              <a:rPr lang="en-US" sz="1050">
                <a:solidFill>
                  <a:schemeClr val="lt1"/>
                </a:solidFill>
                <a:latin typeface="Calibri"/>
                <a:ea typeface="Calibri"/>
                <a:cs typeface="Calibri"/>
                <a:sym typeface="Calibri"/>
              </a:rPr>
              <a:t>History</a:t>
            </a:r>
            <a:endParaRPr/>
          </a:p>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sp>
        <p:nvSpPr>
          <p:cNvPr id="196" name="Google Shape;196;p9"/>
          <p:cNvSpPr/>
          <p:nvPr/>
        </p:nvSpPr>
        <p:spPr>
          <a:xfrm>
            <a:off x="5795027" y="4508501"/>
            <a:ext cx="855133" cy="860802"/>
          </a:xfrm>
          <a:prstGeom prst="ellipse">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Calibri"/>
                <a:ea typeface="Calibri"/>
                <a:cs typeface="Calibri"/>
                <a:sym typeface="Calibri"/>
              </a:rPr>
              <a:t>Purchase</a:t>
            </a:r>
            <a:endParaRPr sz="900">
              <a:solidFill>
                <a:schemeClr val="lt1"/>
              </a:solidFill>
              <a:latin typeface="Calibri"/>
              <a:ea typeface="Calibri"/>
              <a:cs typeface="Calibri"/>
              <a:sym typeface="Calibri"/>
            </a:endParaRPr>
          </a:p>
        </p:txBody>
      </p:sp>
      <p:cxnSp>
        <p:nvCxnSpPr>
          <p:cNvPr id="197" name="Google Shape;197;p9"/>
          <p:cNvCxnSpPr>
            <a:endCxn id="196" idx="2"/>
          </p:cNvCxnSpPr>
          <p:nvPr/>
        </p:nvCxnSpPr>
        <p:spPr>
          <a:xfrm>
            <a:off x="5153027" y="4024202"/>
            <a:ext cx="642000" cy="9147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198" name="Google Shape;198;p9"/>
          <p:cNvCxnSpPr/>
          <p:nvPr/>
        </p:nvCxnSpPr>
        <p:spPr>
          <a:xfrm rot="10800000">
            <a:off x="5642049" y="3502407"/>
            <a:ext cx="864756" cy="1"/>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cxnSp>
      <p:pic>
        <p:nvPicPr>
          <p:cNvPr id="199" name="Google Shape;199;p9"/>
          <p:cNvPicPr preferRelativeResize="0"/>
          <p:nvPr/>
        </p:nvPicPr>
        <p:blipFill rotWithShape="1">
          <a:blip r:embed="rId7">
            <a:alphaModFix/>
          </a:blip>
          <a:srcRect b="0" l="0" r="0" t="0"/>
          <a:stretch/>
        </p:blipFill>
        <p:spPr>
          <a:xfrm>
            <a:off x="685800" y="2780152"/>
            <a:ext cx="826566" cy="267849"/>
          </a:xfrm>
          <a:prstGeom prst="rect">
            <a:avLst/>
          </a:prstGeom>
          <a:noFill/>
          <a:ln>
            <a:noFill/>
          </a:ln>
        </p:spPr>
      </p:pic>
      <p:pic>
        <p:nvPicPr>
          <p:cNvPr id="200" name="Google Shape;200;p9"/>
          <p:cNvPicPr preferRelativeResize="0"/>
          <p:nvPr/>
        </p:nvPicPr>
        <p:blipFill rotWithShape="1">
          <a:blip r:embed="rId8">
            <a:alphaModFix/>
          </a:blip>
          <a:srcRect b="0" l="0" r="0" t="0"/>
          <a:stretch/>
        </p:blipFill>
        <p:spPr>
          <a:xfrm>
            <a:off x="435865" y="3264085"/>
            <a:ext cx="869486" cy="523497"/>
          </a:xfrm>
          <a:prstGeom prst="rect">
            <a:avLst/>
          </a:prstGeom>
          <a:noFill/>
          <a:ln>
            <a:noFill/>
          </a:ln>
        </p:spPr>
      </p:pic>
      <p:cxnSp>
        <p:nvCxnSpPr>
          <p:cNvPr id="201" name="Google Shape;201;p9"/>
          <p:cNvCxnSpPr/>
          <p:nvPr/>
        </p:nvCxnSpPr>
        <p:spPr>
          <a:xfrm>
            <a:off x="1109382" y="3059623"/>
            <a:ext cx="520590" cy="204462"/>
          </a:xfrm>
          <a:prstGeom prst="straightConnector1">
            <a:avLst/>
          </a:prstGeom>
          <a:noFill/>
          <a:ln cap="flat" cmpd="sng" w="25400">
            <a:solidFill>
              <a:srgbClr val="A6A6A6"/>
            </a:solidFill>
            <a:prstDash val="solid"/>
            <a:round/>
            <a:headEnd len="sm" w="sm" type="none"/>
            <a:tailEnd len="sm" w="sm" type="none"/>
          </a:ln>
          <a:effectLst>
            <a:outerShdw blurRad="40000" rotWithShape="0" dir="5400000" dist="20000">
              <a:srgbClr val="000000">
                <a:alpha val="37647"/>
              </a:srgbClr>
            </a:outerShdw>
          </a:effectLst>
        </p:spPr>
      </p:cxnSp>
      <p:cxnSp>
        <p:nvCxnSpPr>
          <p:cNvPr id="202" name="Google Shape;202;p9"/>
          <p:cNvCxnSpPr>
            <a:endCxn id="187" idx="2"/>
          </p:cNvCxnSpPr>
          <p:nvPr/>
        </p:nvCxnSpPr>
        <p:spPr>
          <a:xfrm flipH="1" rot="10800000">
            <a:off x="1134899" y="3453002"/>
            <a:ext cx="493500" cy="49500"/>
          </a:xfrm>
          <a:prstGeom prst="straightConnector1">
            <a:avLst/>
          </a:prstGeom>
          <a:noFill/>
          <a:ln cap="flat" cmpd="sng" w="25400">
            <a:solidFill>
              <a:srgbClr val="A6A6A6"/>
            </a:solidFill>
            <a:prstDash val="solid"/>
            <a:round/>
            <a:headEnd len="sm" w="sm" type="none"/>
            <a:tailEnd len="sm" w="sm" type="none"/>
          </a:ln>
          <a:effectLst>
            <a:outerShdw blurRad="40000" rotWithShape="0" dir="5400000" dist="20000">
              <a:srgbClr val="000000">
                <a:alpha val="37647"/>
              </a:srgbClr>
            </a:outerShdw>
          </a:effectLst>
        </p:spPr>
      </p:cxnSp>
      <p:pic>
        <p:nvPicPr>
          <p:cNvPr id="203" name="Google Shape;203;p9"/>
          <p:cNvPicPr preferRelativeResize="0"/>
          <p:nvPr/>
        </p:nvPicPr>
        <p:blipFill rotWithShape="1">
          <a:blip r:embed="rId9">
            <a:alphaModFix/>
          </a:blip>
          <a:srcRect b="0" l="0" r="0" t="0"/>
          <a:stretch/>
        </p:blipFill>
        <p:spPr>
          <a:xfrm>
            <a:off x="1122223" y="4812398"/>
            <a:ext cx="653285" cy="303807"/>
          </a:xfrm>
          <a:prstGeom prst="rect">
            <a:avLst/>
          </a:prstGeom>
          <a:noFill/>
          <a:ln>
            <a:noFill/>
          </a:ln>
        </p:spPr>
      </p:pic>
      <p:pic>
        <p:nvPicPr>
          <p:cNvPr id="204" name="Google Shape;204;p9"/>
          <p:cNvPicPr preferRelativeResize="0"/>
          <p:nvPr/>
        </p:nvPicPr>
        <p:blipFill rotWithShape="1">
          <a:blip r:embed="rId10">
            <a:alphaModFix/>
          </a:blip>
          <a:srcRect b="0" l="0" r="0" t="0"/>
          <a:stretch/>
        </p:blipFill>
        <p:spPr>
          <a:xfrm>
            <a:off x="1165651" y="5259953"/>
            <a:ext cx="833731" cy="371097"/>
          </a:xfrm>
          <a:prstGeom prst="rect">
            <a:avLst/>
          </a:prstGeom>
          <a:noFill/>
          <a:ln>
            <a:noFill/>
          </a:ln>
        </p:spPr>
      </p:pic>
      <p:pic>
        <p:nvPicPr>
          <p:cNvPr id="205" name="Google Shape;205;p9"/>
          <p:cNvPicPr preferRelativeResize="0"/>
          <p:nvPr/>
        </p:nvPicPr>
        <p:blipFill rotWithShape="1">
          <a:blip r:embed="rId11">
            <a:alphaModFix/>
          </a:blip>
          <a:srcRect b="0" l="0" r="0" t="0"/>
          <a:stretch/>
        </p:blipFill>
        <p:spPr>
          <a:xfrm>
            <a:off x="2177182" y="5579577"/>
            <a:ext cx="540618" cy="419774"/>
          </a:xfrm>
          <a:prstGeom prst="rect">
            <a:avLst/>
          </a:prstGeom>
          <a:noFill/>
          <a:ln>
            <a:noFill/>
          </a:ln>
        </p:spPr>
      </p:pic>
      <p:cxnSp>
        <p:nvCxnSpPr>
          <p:cNvPr id="206" name="Google Shape;206;p9"/>
          <p:cNvCxnSpPr/>
          <p:nvPr/>
        </p:nvCxnSpPr>
        <p:spPr>
          <a:xfrm flipH="1" rot="10800000">
            <a:off x="1760808" y="4923410"/>
            <a:ext cx="493617" cy="49406"/>
          </a:xfrm>
          <a:prstGeom prst="straightConnector1">
            <a:avLst/>
          </a:prstGeom>
          <a:noFill/>
          <a:ln cap="flat" cmpd="sng" w="25400">
            <a:solidFill>
              <a:srgbClr val="A6A6A6"/>
            </a:solidFill>
            <a:prstDash val="solid"/>
            <a:round/>
            <a:headEnd len="sm" w="sm" type="none"/>
            <a:tailEnd len="sm" w="sm" type="none"/>
          </a:ln>
          <a:effectLst>
            <a:outerShdw blurRad="40000" rotWithShape="0" dir="5400000" dist="20000">
              <a:srgbClr val="000000">
                <a:alpha val="37647"/>
              </a:srgbClr>
            </a:outerShdw>
          </a:effectLst>
        </p:spPr>
      </p:cxnSp>
      <p:cxnSp>
        <p:nvCxnSpPr>
          <p:cNvPr id="207" name="Google Shape;207;p9"/>
          <p:cNvCxnSpPr>
            <a:stCxn id="204" idx="3"/>
          </p:cNvCxnSpPr>
          <p:nvPr/>
        </p:nvCxnSpPr>
        <p:spPr>
          <a:xfrm flipH="1" rot="10800000">
            <a:off x="1999382" y="5206402"/>
            <a:ext cx="370800" cy="239100"/>
          </a:xfrm>
          <a:prstGeom prst="straightConnector1">
            <a:avLst/>
          </a:prstGeom>
          <a:noFill/>
          <a:ln cap="flat" cmpd="sng" w="25400">
            <a:solidFill>
              <a:srgbClr val="A6A6A6"/>
            </a:solidFill>
            <a:prstDash val="solid"/>
            <a:round/>
            <a:headEnd len="sm" w="sm" type="none"/>
            <a:tailEnd len="sm" w="sm" type="none"/>
          </a:ln>
          <a:effectLst>
            <a:outerShdw blurRad="40000" rotWithShape="0" dir="5400000" dist="20000">
              <a:srgbClr val="000000">
                <a:alpha val="37647"/>
              </a:srgbClr>
            </a:outerShdw>
          </a:effectLst>
        </p:spPr>
      </p:cxnSp>
      <p:cxnSp>
        <p:nvCxnSpPr>
          <p:cNvPr id="208" name="Google Shape;208;p9"/>
          <p:cNvCxnSpPr/>
          <p:nvPr/>
        </p:nvCxnSpPr>
        <p:spPr>
          <a:xfrm flipH="1" rot="10800000">
            <a:off x="2465484" y="5382003"/>
            <a:ext cx="215246" cy="182082"/>
          </a:xfrm>
          <a:prstGeom prst="straightConnector1">
            <a:avLst/>
          </a:prstGeom>
          <a:noFill/>
          <a:ln cap="flat" cmpd="sng" w="25400">
            <a:solidFill>
              <a:srgbClr val="A6A6A6"/>
            </a:solidFill>
            <a:prstDash val="solid"/>
            <a:round/>
            <a:headEnd len="sm" w="sm" type="none"/>
            <a:tailEnd len="sm" w="sm" type="none"/>
          </a:ln>
          <a:effectLst>
            <a:outerShdw blurRad="40000" rotWithShape="0" dir="5400000" dist="20000">
              <a:srgbClr val="000000">
                <a:alpha val="37647"/>
              </a:srgbClr>
            </a:outerShdw>
          </a:effectLst>
        </p:spPr>
      </p:cxnSp>
      <p:pic>
        <p:nvPicPr>
          <p:cNvPr id="209" name="Google Shape;209;p9"/>
          <p:cNvPicPr preferRelativeResize="0"/>
          <p:nvPr/>
        </p:nvPicPr>
        <p:blipFill rotWithShape="1">
          <a:blip r:embed="rId12">
            <a:alphaModFix/>
          </a:blip>
          <a:srcRect b="0" l="0" r="0" t="0"/>
          <a:stretch/>
        </p:blipFill>
        <p:spPr>
          <a:xfrm>
            <a:off x="7962900" y="3048000"/>
            <a:ext cx="292100" cy="292100"/>
          </a:xfrm>
          <a:prstGeom prst="rect">
            <a:avLst/>
          </a:prstGeom>
          <a:noFill/>
          <a:ln>
            <a:noFill/>
          </a:ln>
        </p:spPr>
      </p:pic>
      <p:pic>
        <p:nvPicPr>
          <p:cNvPr id="210" name="Google Shape;210;p9"/>
          <p:cNvPicPr preferRelativeResize="0"/>
          <p:nvPr/>
        </p:nvPicPr>
        <p:blipFill rotWithShape="1">
          <a:blip r:embed="rId13">
            <a:alphaModFix/>
          </a:blip>
          <a:srcRect b="0" l="0" r="0" t="0"/>
          <a:stretch/>
        </p:blipFill>
        <p:spPr>
          <a:xfrm>
            <a:off x="7023100" y="1204508"/>
            <a:ext cx="845289" cy="155455"/>
          </a:xfrm>
          <a:prstGeom prst="rect">
            <a:avLst/>
          </a:prstGeom>
          <a:noFill/>
          <a:ln>
            <a:noFill/>
          </a:ln>
        </p:spPr>
      </p:pic>
      <p:pic>
        <p:nvPicPr>
          <p:cNvPr id="211" name="Google Shape;211;p9"/>
          <p:cNvPicPr preferRelativeResize="0"/>
          <p:nvPr/>
        </p:nvPicPr>
        <p:blipFill rotWithShape="1">
          <a:blip r:embed="rId14">
            <a:alphaModFix/>
          </a:blip>
          <a:srcRect b="0" l="0" r="0" t="0"/>
          <a:stretch/>
        </p:blipFill>
        <p:spPr>
          <a:xfrm>
            <a:off x="7339222" y="1391100"/>
            <a:ext cx="618067" cy="618067"/>
          </a:xfrm>
          <a:prstGeom prst="rect">
            <a:avLst/>
          </a:prstGeom>
          <a:noFill/>
          <a:ln>
            <a:noFill/>
          </a:ln>
        </p:spPr>
      </p:pic>
      <p:pic>
        <p:nvPicPr>
          <p:cNvPr id="212" name="Google Shape;212;p9"/>
          <p:cNvPicPr preferRelativeResize="0"/>
          <p:nvPr/>
        </p:nvPicPr>
        <p:blipFill rotWithShape="1">
          <a:blip r:embed="rId15">
            <a:alphaModFix/>
          </a:blip>
          <a:srcRect b="0" l="0" r="0" t="0"/>
          <a:stretch/>
        </p:blipFill>
        <p:spPr>
          <a:xfrm>
            <a:off x="6445697" y="869473"/>
            <a:ext cx="483863" cy="304338"/>
          </a:xfrm>
          <a:prstGeom prst="rect">
            <a:avLst/>
          </a:prstGeom>
          <a:noFill/>
          <a:ln>
            <a:noFill/>
          </a:ln>
        </p:spPr>
      </p:pic>
      <p:cxnSp>
        <p:nvCxnSpPr>
          <p:cNvPr id="213" name="Google Shape;213;p9"/>
          <p:cNvCxnSpPr>
            <a:endCxn id="212" idx="2"/>
          </p:cNvCxnSpPr>
          <p:nvPr/>
        </p:nvCxnSpPr>
        <p:spPr>
          <a:xfrm flipH="1" rot="10800000">
            <a:off x="6529528" y="1173811"/>
            <a:ext cx="158100" cy="287700"/>
          </a:xfrm>
          <a:prstGeom prst="straightConnector1">
            <a:avLst/>
          </a:prstGeom>
          <a:noFill/>
          <a:ln cap="flat" cmpd="sng" w="25400">
            <a:solidFill>
              <a:srgbClr val="A6A6A6"/>
            </a:solidFill>
            <a:prstDash val="solid"/>
            <a:round/>
            <a:headEnd len="sm" w="sm" type="none"/>
            <a:tailEnd len="sm" w="sm" type="none"/>
          </a:ln>
          <a:effectLst>
            <a:outerShdw blurRad="40000" rotWithShape="0" dir="5400000" dist="20000">
              <a:srgbClr val="000000">
                <a:alpha val="37647"/>
              </a:srgbClr>
            </a:outerShdw>
          </a:effectLst>
        </p:spPr>
      </p:cxnSp>
      <p:cxnSp>
        <p:nvCxnSpPr>
          <p:cNvPr id="214" name="Google Shape;214;p9"/>
          <p:cNvCxnSpPr/>
          <p:nvPr/>
        </p:nvCxnSpPr>
        <p:spPr>
          <a:xfrm flipH="1" rot="10800000">
            <a:off x="6760997" y="1402411"/>
            <a:ext cx="427203" cy="287752"/>
          </a:xfrm>
          <a:prstGeom prst="straightConnector1">
            <a:avLst/>
          </a:prstGeom>
          <a:noFill/>
          <a:ln cap="flat" cmpd="sng" w="25400">
            <a:solidFill>
              <a:srgbClr val="A6A6A6"/>
            </a:solidFill>
            <a:prstDash val="solid"/>
            <a:round/>
            <a:headEnd len="sm" w="sm" type="none"/>
            <a:tailEnd len="sm" w="sm" type="none"/>
          </a:ln>
          <a:effectLst>
            <a:outerShdw blurRad="40000" rotWithShape="0" dir="5400000" dist="20000">
              <a:srgbClr val="000000">
                <a:alpha val="37647"/>
              </a:srgbClr>
            </a:outerShdw>
          </a:effectLst>
        </p:spPr>
      </p:cxnSp>
      <p:cxnSp>
        <p:nvCxnSpPr>
          <p:cNvPr id="215" name="Google Shape;215;p9"/>
          <p:cNvCxnSpPr/>
          <p:nvPr/>
        </p:nvCxnSpPr>
        <p:spPr>
          <a:xfrm flipH="1" rot="10800000">
            <a:off x="6815260" y="1700134"/>
            <a:ext cx="549362" cy="153730"/>
          </a:xfrm>
          <a:prstGeom prst="straightConnector1">
            <a:avLst/>
          </a:prstGeom>
          <a:noFill/>
          <a:ln cap="flat" cmpd="sng" w="25400">
            <a:solidFill>
              <a:srgbClr val="A6A6A6"/>
            </a:solidFill>
            <a:prstDash val="solid"/>
            <a:round/>
            <a:headEnd len="sm" w="sm" type="none"/>
            <a:tailEnd len="sm" w="sm" type="none"/>
          </a:ln>
          <a:effectLst>
            <a:outerShdw blurRad="40000" rotWithShape="0" dir="5400000" dist="20000">
              <a:srgbClr val="000000">
                <a:alpha val="37647"/>
              </a:srgbClr>
            </a:outerShdw>
          </a:effectLst>
        </p:spPr>
      </p:cxnSp>
      <p:pic>
        <p:nvPicPr>
          <p:cNvPr id="216" name="Google Shape;216;p9"/>
          <p:cNvPicPr preferRelativeResize="0"/>
          <p:nvPr/>
        </p:nvPicPr>
        <p:blipFill rotWithShape="1">
          <a:blip r:embed="rId16">
            <a:alphaModFix/>
          </a:blip>
          <a:srcRect b="0" l="0" r="0" t="0"/>
          <a:stretch/>
        </p:blipFill>
        <p:spPr>
          <a:xfrm>
            <a:off x="6789860" y="5481262"/>
            <a:ext cx="825500" cy="299576"/>
          </a:xfrm>
          <a:prstGeom prst="rect">
            <a:avLst/>
          </a:prstGeom>
          <a:noFill/>
          <a:ln>
            <a:noFill/>
          </a:ln>
        </p:spPr>
      </p:pic>
      <p:pic>
        <p:nvPicPr>
          <p:cNvPr id="217" name="Google Shape;217;p9"/>
          <p:cNvPicPr preferRelativeResize="0"/>
          <p:nvPr/>
        </p:nvPicPr>
        <p:blipFill rotWithShape="1">
          <a:blip r:embed="rId17">
            <a:alphaModFix/>
          </a:blip>
          <a:srcRect b="0" l="0" r="0" t="0"/>
          <a:stretch/>
        </p:blipFill>
        <p:spPr>
          <a:xfrm>
            <a:off x="7086600" y="4847380"/>
            <a:ext cx="850900" cy="456859"/>
          </a:xfrm>
          <a:prstGeom prst="rect">
            <a:avLst/>
          </a:prstGeom>
          <a:noFill/>
          <a:ln>
            <a:noFill/>
          </a:ln>
        </p:spPr>
      </p:pic>
      <p:pic>
        <p:nvPicPr>
          <p:cNvPr id="218" name="Google Shape;218;p9"/>
          <p:cNvPicPr preferRelativeResize="0"/>
          <p:nvPr/>
        </p:nvPicPr>
        <p:blipFill rotWithShape="1">
          <a:blip r:embed="rId18">
            <a:alphaModFix/>
          </a:blip>
          <a:srcRect b="0" l="0" r="0" t="0"/>
          <a:stretch/>
        </p:blipFill>
        <p:spPr>
          <a:xfrm>
            <a:off x="6061728" y="5748219"/>
            <a:ext cx="720072" cy="384663"/>
          </a:xfrm>
          <a:prstGeom prst="rect">
            <a:avLst/>
          </a:prstGeom>
          <a:noFill/>
          <a:ln>
            <a:noFill/>
          </a:ln>
        </p:spPr>
      </p:pic>
      <p:cxnSp>
        <p:nvCxnSpPr>
          <p:cNvPr id="219" name="Google Shape;219;p9"/>
          <p:cNvCxnSpPr/>
          <p:nvPr/>
        </p:nvCxnSpPr>
        <p:spPr>
          <a:xfrm flipH="1" rot="10800000">
            <a:off x="7395227" y="3225800"/>
            <a:ext cx="549362" cy="153730"/>
          </a:xfrm>
          <a:prstGeom prst="straightConnector1">
            <a:avLst/>
          </a:prstGeom>
          <a:noFill/>
          <a:ln cap="flat" cmpd="sng" w="25400">
            <a:solidFill>
              <a:srgbClr val="A6A6A6"/>
            </a:solidFill>
            <a:prstDash val="solid"/>
            <a:round/>
            <a:headEnd len="sm" w="sm" type="none"/>
            <a:tailEnd len="sm" w="sm" type="none"/>
          </a:ln>
          <a:effectLst>
            <a:outerShdw blurRad="40000" rotWithShape="0" dir="5400000" dist="20000">
              <a:srgbClr val="000000">
                <a:alpha val="37647"/>
              </a:srgbClr>
            </a:outerShdw>
          </a:effectLst>
        </p:spPr>
      </p:cxnSp>
      <p:pic>
        <p:nvPicPr>
          <p:cNvPr id="220" name="Google Shape;220;p9"/>
          <p:cNvPicPr preferRelativeResize="0"/>
          <p:nvPr/>
        </p:nvPicPr>
        <p:blipFill rotWithShape="1">
          <a:blip r:embed="rId19">
            <a:alphaModFix/>
          </a:blip>
          <a:srcRect b="0" l="0" r="0" t="0"/>
          <a:stretch/>
        </p:blipFill>
        <p:spPr>
          <a:xfrm>
            <a:off x="7868389" y="3571359"/>
            <a:ext cx="524913" cy="250343"/>
          </a:xfrm>
          <a:prstGeom prst="rect">
            <a:avLst/>
          </a:prstGeom>
          <a:noFill/>
          <a:ln>
            <a:noFill/>
          </a:ln>
        </p:spPr>
      </p:pic>
      <p:cxnSp>
        <p:nvCxnSpPr>
          <p:cNvPr id="221" name="Google Shape;221;p9"/>
          <p:cNvCxnSpPr>
            <a:endCxn id="220" idx="1"/>
          </p:cNvCxnSpPr>
          <p:nvPr/>
        </p:nvCxnSpPr>
        <p:spPr>
          <a:xfrm>
            <a:off x="7413589" y="3571430"/>
            <a:ext cx="454800" cy="125100"/>
          </a:xfrm>
          <a:prstGeom prst="straightConnector1">
            <a:avLst/>
          </a:prstGeom>
          <a:noFill/>
          <a:ln cap="flat" cmpd="sng" w="25400">
            <a:solidFill>
              <a:srgbClr val="A6A6A6"/>
            </a:solidFill>
            <a:prstDash val="solid"/>
            <a:round/>
            <a:headEnd len="sm" w="sm" type="none"/>
            <a:tailEnd len="sm" w="sm" type="none"/>
          </a:ln>
          <a:effectLst>
            <a:outerShdw blurRad="40000" rotWithShape="0" dir="5400000" dist="20000">
              <a:srgbClr val="000000">
                <a:alpha val="37647"/>
              </a:srgbClr>
            </a:outerShdw>
          </a:effectLst>
        </p:spPr>
      </p:cxnSp>
      <p:cxnSp>
        <p:nvCxnSpPr>
          <p:cNvPr id="222" name="Google Shape;222;p9"/>
          <p:cNvCxnSpPr/>
          <p:nvPr/>
        </p:nvCxnSpPr>
        <p:spPr>
          <a:xfrm>
            <a:off x="6654879" y="4900670"/>
            <a:ext cx="549362" cy="127891"/>
          </a:xfrm>
          <a:prstGeom prst="straightConnector1">
            <a:avLst/>
          </a:prstGeom>
          <a:noFill/>
          <a:ln cap="flat" cmpd="sng" w="25400">
            <a:solidFill>
              <a:srgbClr val="A6A6A6"/>
            </a:solidFill>
            <a:prstDash val="solid"/>
            <a:round/>
            <a:headEnd len="sm" w="sm" type="none"/>
            <a:tailEnd len="sm" w="sm" type="none"/>
          </a:ln>
          <a:effectLst>
            <a:outerShdw blurRad="40000" rotWithShape="0" dir="5400000" dist="20000">
              <a:srgbClr val="000000">
                <a:alpha val="37647"/>
              </a:srgbClr>
            </a:outerShdw>
          </a:effectLst>
        </p:spPr>
      </p:cxnSp>
      <p:cxnSp>
        <p:nvCxnSpPr>
          <p:cNvPr id="223" name="Google Shape;223;p9"/>
          <p:cNvCxnSpPr/>
          <p:nvPr/>
        </p:nvCxnSpPr>
        <p:spPr>
          <a:xfrm>
            <a:off x="6565979" y="5281670"/>
            <a:ext cx="549362" cy="127891"/>
          </a:xfrm>
          <a:prstGeom prst="straightConnector1">
            <a:avLst/>
          </a:prstGeom>
          <a:noFill/>
          <a:ln cap="flat" cmpd="sng" w="25400">
            <a:solidFill>
              <a:srgbClr val="A6A6A6"/>
            </a:solidFill>
            <a:prstDash val="solid"/>
            <a:round/>
            <a:headEnd len="sm" w="sm" type="none"/>
            <a:tailEnd len="sm" w="sm" type="none"/>
          </a:ln>
          <a:effectLst>
            <a:outerShdw blurRad="40000" rotWithShape="0" dir="5400000" dist="20000">
              <a:srgbClr val="000000">
                <a:alpha val="37647"/>
              </a:srgbClr>
            </a:outerShdw>
          </a:effectLst>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2012-01-12T20:50:20Z</dcterms:created>
  <dc:creator>Jin</dc:creator>
</cp:coreProperties>
</file>